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3" r:id="rId2"/>
  </p:sldMasterIdLst>
  <p:sldIdLst>
    <p:sldId id="580" r:id="rId3"/>
    <p:sldId id="593" r:id="rId4"/>
    <p:sldId id="616" r:id="rId5"/>
    <p:sldId id="741" r:id="rId6"/>
    <p:sldId id="742" r:id="rId7"/>
    <p:sldId id="744" r:id="rId8"/>
    <p:sldId id="745" r:id="rId9"/>
    <p:sldId id="750" r:id="rId10"/>
    <p:sldId id="751" r:id="rId11"/>
    <p:sldId id="746" r:id="rId12"/>
    <p:sldId id="743" r:id="rId13"/>
    <p:sldId id="748" r:id="rId14"/>
    <p:sldId id="747" r:id="rId15"/>
    <p:sldId id="753" r:id="rId16"/>
    <p:sldId id="752" r:id="rId17"/>
    <p:sldId id="754" r:id="rId18"/>
    <p:sldId id="755" r:id="rId19"/>
    <p:sldId id="756" r:id="rId20"/>
    <p:sldId id="763" r:id="rId21"/>
    <p:sldId id="757" r:id="rId22"/>
    <p:sldId id="759" r:id="rId23"/>
    <p:sldId id="760" r:id="rId24"/>
    <p:sldId id="758" r:id="rId25"/>
    <p:sldId id="761" r:id="rId26"/>
    <p:sldId id="762" r:id="rId27"/>
    <p:sldId id="526"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0"/>
    <p:restoredTop sz="94626"/>
  </p:normalViewPr>
  <p:slideViewPr>
    <p:cSldViewPr snapToGrid="0" snapToObjects="1">
      <p:cViewPr varScale="1">
        <p:scale>
          <a:sx n="67" d="100"/>
          <a:sy n="67" d="100"/>
        </p:scale>
        <p:origin x="13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5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0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cxnSp>
        <p:nvCxnSpPr>
          <p:cNvPr id="7" name="Straight Connector 6">
            <a:extLst>
              <a:ext uri="{FF2B5EF4-FFF2-40B4-BE49-F238E27FC236}">
                <a16:creationId xmlns:a16="http://schemas.microsoft.com/office/drawing/2014/main" id="{69C56D5E-EB0F-DF03-4545-87BCD415D8D4}"/>
              </a:ext>
            </a:extLst>
          </p:cNvPr>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C:\Users\njones\Dropbox (2U)\Work\Designing Slides\SMU\Design Brief\logo\logo_datasci_SMU.png">
            <a:extLst>
              <a:ext uri="{FF2B5EF4-FFF2-40B4-BE49-F238E27FC236}">
                <a16:creationId xmlns:a16="http://schemas.microsoft.com/office/drawing/2014/main" id="{13B45540-00C2-917F-C03B-0ADCCAFED01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342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cxnSp>
        <p:nvCxnSpPr>
          <p:cNvPr id="4" name="Straight Connector 3">
            <a:extLst>
              <a:ext uri="{FF2B5EF4-FFF2-40B4-BE49-F238E27FC236}">
                <a16:creationId xmlns:a16="http://schemas.microsoft.com/office/drawing/2014/main" id="{84892402-3B94-5D23-DEFA-2835E71D08B9}"/>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944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789795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cxnSp>
        <p:nvCxnSpPr>
          <p:cNvPr id="8" name="Straight Connector 7">
            <a:extLst>
              <a:ext uri="{FF2B5EF4-FFF2-40B4-BE49-F238E27FC236}">
                <a16:creationId xmlns:a16="http://schemas.microsoft.com/office/drawing/2014/main" id="{24DDA19F-D23E-2AE4-D5F1-9208D07A0114}"/>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2935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cxnSp>
        <p:nvCxnSpPr>
          <p:cNvPr id="10" name="Straight Connector 9">
            <a:extLst>
              <a:ext uri="{FF2B5EF4-FFF2-40B4-BE49-F238E27FC236}">
                <a16:creationId xmlns:a16="http://schemas.microsoft.com/office/drawing/2014/main" id="{C306E3CE-8C8E-1DDE-1F7E-9DFF795DE7F3}"/>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159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4138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pic>
        <p:nvPicPr>
          <p:cNvPr id="2" name="Picture 2" descr="C:\Users\njones\Dropbox (2U)\Work\Designing Slides\SMU\Design Brief\logo\logo_datasci_SMU.png">
            <a:extLst>
              <a:ext uri="{FF2B5EF4-FFF2-40B4-BE49-F238E27FC236}">
                <a16:creationId xmlns:a16="http://schemas.microsoft.com/office/drawing/2014/main" id="{CC4777F4-1AEF-F1DB-80DA-7D395490EF8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057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7538206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76708430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72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0816485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6942021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057711579"/>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8323152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4644057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4420116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1885093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546961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8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403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58779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416951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2/6/2023</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dirty="0"/>
          </a:p>
        </p:txBody>
      </p:sp>
      <p:sp>
        <p:nvSpPr>
          <p:cNvPr id="7" name="Rectangle 6">
            <a:extLst>
              <a:ext uri="{FF2B5EF4-FFF2-40B4-BE49-F238E27FC236}">
                <a16:creationId xmlns:a16="http://schemas.microsoft.com/office/drawing/2014/main" id="{5E395144-0045-636D-0571-3CE138485C67}"/>
              </a:ext>
            </a:extLst>
          </p:cNvPr>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A033189B-D114-14B9-099F-5E414268899B}"/>
              </a:ext>
            </a:extLst>
          </p:cNvPr>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044347059"/>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sldNum="0"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6</a:t>
            </a:r>
          </a:p>
          <a:p>
            <a:r>
              <a:rPr lang="en-IN" dirty="0"/>
              <a:t>CARLOS ESTEVEZ</a:t>
            </a:r>
          </a:p>
        </p:txBody>
      </p:sp>
    </p:spTree>
    <p:extLst>
      <p:ext uri="{BB962C8B-B14F-4D97-AF65-F5344CB8AC3E}">
        <p14:creationId xmlns:p14="http://schemas.microsoft.com/office/powerpoint/2010/main" val="216783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Activities:1-3</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77227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877050" y="1447800"/>
            <a:ext cx="2095500" cy="5262979"/>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200" dirty="0"/>
              <a:t>Reading the file with the information about the titanic accident</a:t>
            </a:r>
          </a:p>
          <a:p>
            <a:endParaRPr lang="en-US" sz="1200" dirty="0"/>
          </a:p>
          <a:p>
            <a:pPr marL="285750" indent="-285750">
              <a:buFont typeface="Arial" panose="020B0604020202020204" pitchFamily="34" charset="0"/>
              <a:buChar char="•"/>
            </a:pPr>
            <a:r>
              <a:rPr lang="en-US" sz="1200" dirty="0"/>
              <a:t>We made some adjustments to the file because there was NAN observations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We created a factor variable for the Survival status so it can be more descriptive </a:t>
            </a:r>
          </a:p>
          <a:p>
            <a:endParaRPr lang="en-US" sz="1200" dirty="0"/>
          </a:p>
          <a:p>
            <a:pPr marL="285750" indent="-285750">
              <a:buFont typeface="Arial" panose="020B0604020202020204" pitchFamily="34" charset="0"/>
              <a:buChar char="•"/>
            </a:pPr>
            <a:r>
              <a:rPr lang="en-US" sz="1200" dirty="0"/>
              <a:t>We plotted the data of the titanic in order to visualize how Age and Class relate to the Survival likelihood</a:t>
            </a:r>
          </a:p>
          <a:p>
            <a:endParaRPr lang="en-US" sz="1200" dirty="0"/>
          </a:p>
          <a:p>
            <a:pPr marL="285750" indent="-285750">
              <a:buFont typeface="Arial" panose="020B0604020202020204" pitchFamily="34" charset="0"/>
              <a:buChar char="•"/>
            </a:pPr>
            <a:r>
              <a:rPr lang="en-US" sz="1200" dirty="0"/>
              <a:t>We created the training data and testing data(We used the percentage because the file only contains 891 observations) </a:t>
            </a:r>
          </a:p>
        </p:txBody>
      </p:sp>
      <p:pic>
        <p:nvPicPr>
          <p:cNvPr id="7" name="Picture 6">
            <a:extLst>
              <a:ext uri="{FF2B5EF4-FFF2-40B4-BE49-F238E27FC236}">
                <a16:creationId xmlns:a16="http://schemas.microsoft.com/office/drawing/2014/main" id="{9AE81DD9-D042-6205-CFFE-EADB2A8C28E9}"/>
              </a:ext>
            </a:extLst>
          </p:cNvPr>
          <p:cNvPicPr>
            <a:picLocks noChangeAspect="1"/>
          </p:cNvPicPr>
          <p:nvPr/>
        </p:nvPicPr>
        <p:blipFill>
          <a:blip r:embed="rId2"/>
          <a:stretch>
            <a:fillRect/>
          </a:stretch>
        </p:blipFill>
        <p:spPr>
          <a:xfrm>
            <a:off x="238125" y="1530280"/>
            <a:ext cx="5972175" cy="4470469"/>
          </a:xfrm>
          <a:prstGeom prst="rect">
            <a:avLst/>
          </a:prstGeom>
          <a:ln>
            <a:solidFill>
              <a:schemeClr val="accent2"/>
            </a:solidFill>
          </a:ln>
        </p:spPr>
      </p:pic>
      <p:sp>
        <p:nvSpPr>
          <p:cNvPr id="10" name="Rectangle 9">
            <a:extLst>
              <a:ext uri="{FF2B5EF4-FFF2-40B4-BE49-F238E27FC236}">
                <a16:creationId xmlns:a16="http://schemas.microsoft.com/office/drawing/2014/main" id="{670DC6D5-BB13-3ED5-EB4B-FDB455AE18F1}"/>
              </a:ext>
            </a:extLst>
          </p:cNvPr>
          <p:cNvSpPr/>
          <p:nvPr/>
        </p:nvSpPr>
        <p:spPr>
          <a:xfrm>
            <a:off x="519112" y="2400300"/>
            <a:ext cx="5638800" cy="495300"/>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CDB7D1-A08E-521B-DBB7-9AEA66E9C494}"/>
              </a:ext>
            </a:extLst>
          </p:cNvPr>
          <p:cNvSpPr/>
          <p:nvPr/>
        </p:nvSpPr>
        <p:spPr>
          <a:xfrm>
            <a:off x="519112" y="2933700"/>
            <a:ext cx="5638800" cy="495300"/>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C08CC6-E1AD-2323-FD4B-85A90D7F405F}"/>
              </a:ext>
            </a:extLst>
          </p:cNvPr>
          <p:cNvSpPr/>
          <p:nvPr/>
        </p:nvSpPr>
        <p:spPr>
          <a:xfrm>
            <a:off x="519112" y="3543299"/>
            <a:ext cx="5638800" cy="714375"/>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1A18F5B-729A-5FE5-C1AF-F9986F52E8A6}"/>
              </a:ext>
            </a:extLst>
          </p:cNvPr>
          <p:cNvSpPr/>
          <p:nvPr/>
        </p:nvSpPr>
        <p:spPr>
          <a:xfrm>
            <a:off x="461962" y="4416354"/>
            <a:ext cx="5695950" cy="714375"/>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E9ED3F-1F10-B4A9-5FD5-E034D475271D}"/>
              </a:ext>
            </a:extLst>
          </p:cNvPr>
          <p:cNvSpPr/>
          <p:nvPr/>
        </p:nvSpPr>
        <p:spPr>
          <a:xfrm>
            <a:off x="519112" y="5248275"/>
            <a:ext cx="5638800" cy="714375"/>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97D24A66-E3E5-1C45-E071-083D4A1FBC93}"/>
              </a:ext>
            </a:extLst>
          </p:cNvPr>
          <p:cNvCxnSpPr/>
          <p:nvPr/>
        </p:nvCxnSpPr>
        <p:spPr>
          <a:xfrm rot="10800000" flipV="1">
            <a:off x="6210300" y="5130728"/>
            <a:ext cx="990600" cy="53188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Connector: Elbow 17">
            <a:extLst>
              <a:ext uri="{FF2B5EF4-FFF2-40B4-BE49-F238E27FC236}">
                <a16:creationId xmlns:a16="http://schemas.microsoft.com/office/drawing/2014/main" id="{01500292-2F00-B92E-93A3-E185CA4DF142}"/>
              </a:ext>
            </a:extLst>
          </p:cNvPr>
          <p:cNvCxnSpPr>
            <a:endCxn id="13" idx="3"/>
          </p:cNvCxnSpPr>
          <p:nvPr/>
        </p:nvCxnSpPr>
        <p:spPr>
          <a:xfrm rot="10800000" flipV="1">
            <a:off x="6157913" y="4038600"/>
            <a:ext cx="1109663" cy="73494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Connector: Elbow 19">
            <a:extLst>
              <a:ext uri="{FF2B5EF4-FFF2-40B4-BE49-F238E27FC236}">
                <a16:creationId xmlns:a16="http://schemas.microsoft.com/office/drawing/2014/main" id="{D2611511-BAF5-6B08-BAD6-C605B98B201B}"/>
              </a:ext>
            </a:extLst>
          </p:cNvPr>
          <p:cNvCxnSpPr>
            <a:endCxn id="12" idx="3"/>
          </p:cNvCxnSpPr>
          <p:nvPr/>
        </p:nvCxnSpPr>
        <p:spPr>
          <a:xfrm rot="10800000" flipV="1">
            <a:off x="6157912" y="3096487"/>
            <a:ext cx="1109664" cy="80399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or: Elbow 21">
            <a:extLst>
              <a:ext uri="{FF2B5EF4-FFF2-40B4-BE49-F238E27FC236}">
                <a16:creationId xmlns:a16="http://schemas.microsoft.com/office/drawing/2014/main" id="{1853E890-DC2E-CCED-2034-88B3C27AEFE2}"/>
              </a:ext>
            </a:extLst>
          </p:cNvPr>
          <p:cNvCxnSpPr>
            <a:endCxn id="11" idx="3"/>
          </p:cNvCxnSpPr>
          <p:nvPr/>
        </p:nvCxnSpPr>
        <p:spPr>
          <a:xfrm rot="10800000" flipV="1">
            <a:off x="6157912" y="2452360"/>
            <a:ext cx="1042988" cy="728989"/>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nector: Elbow 23">
            <a:extLst>
              <a:ext uri="{FF2B5EF4-FFF2-40B4-BE49-F238E27FC236}">
                <a16:creationId xmlns:a16="http://schemas.microsoft.com/office/drawing/2014/main" id="{44E8D236-91DE-35AE-9673-6A5F9013B21E}"/>
              </a:ext>
            </a:extLst>
          </p:cNvPr>
          <p:cNvCxnSpPr>
            <a:cxnSpLocks/>
          </p:cNvCxnSpPr>
          <p:nvPr/>
        </p:nvCxnSpPr>
        <p:spPr>
          <a:xfrm rot="10800000" flipV="1">
            <a:off x="6157913" y="1808827"/>
            <a:ext cx="938215" cy="864452"/>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57BF643C-23B1-9D16-C744-05258C9697BE}"/>
              </a:ext>
            </a:extLst>
          </p:cNvPr>
          <p:cNvSpPr txBox="1"/>
          <p:nvPr/>
        </p:nvSpPr>
        <p:spPr>
          <a:xfrm>
            <a:off x="133351" y="6093409"/>
            <a:ext cx="4543421" cy="523220"/>
          </a:xfrm>
          <a:prstGeom prst="rect">
            <a:avLst/>
          </a:prstGeom>
          <a:noFill/>
        </p:spPr>
        <p:txBody>
          <a:bodyPr wrap="square" rtlCol="0">
            <a:spAutoFit/>
          </a:bodyPr>
          <a:lstStyle/>
          <a:p>
            <a:r>
              <a:rPr lang="en-US" sz="1400" i="1" dirty="0"/>
              <a:t>Image 1: Source code: Reading file, data </a:t>
            </a:r>
            <a:r>
              <a:rPr lang="en-US" sz="1400" i="1" dirty="0" err="1"/>
              <a:t>tidyng</a:t>
            </a:r>
            <a:r>
              <a:rPr lang="en-US" sz="1400" i="1" dirty="0"/>
              <a:t> and creating training and testing dataset</a:t>
            </a:r>
          </a:p>
        </p:txBody>
      </p:sp>
    </p:spTree>
    <p:extLst>
      <p:ext uri="{BB962C8B-B14F-4D97-AF65-F5344CB8AC3E}">
        <p14:creationId xmlns:p14="http://schemas.microsoft.com/office/powerpoint/2010/main" val="3438445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Activities:1-3</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328352"/>
            <a:ext cx="9144000" cy="3666881"/>
          </a:xfrm>
        </p:spPr>
        <p:txBody>
          <a:bodyPr>
            <a:normAutofit/>
          </a:bodyPr>
          <a:lstStyle/>
          <a:p>
            <a:r>
              <a:rPr lang="en-US" sz="1600" dirty="0"/>
              <a:t>4.Create a confusion matrix and calculate the accuracy, misclassification rate, sensitivity and specificity.   Be prepared to explain these statistics. (It is ok if you have questions here… we will answer them in live session … just do your best.)  </a:t>
            </a:r>
          </a:p>
          <a:p>
            <a:r>
              <a:rPr lang="en-US" sz="1600" dirty="0"/>
              <a:t>5.Pick an age and predict the survival probability of a person that age based on each of the ticket classes.  </a:t>
            </a:r>
          </a:p>
          <a:p>
            <a:r>
              <a:rPr lang="en-US" sz="1600" dirty="0"/>
              <a:t>6.Make a PowerPoint to present in Live Session </a:t>
            </a:r>
          </a:p>
          <a:p>
            <a:r>
              <a:rPr lang="en-US" sz="1600" dirty="0"/>
              <a:t>7.BONUS: Create separate models for males and females and compare the resulting classification statistics after using the models to classify those in the test set.  </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175672" y="1371600"/>
            <a:ext cx="2803098" cy="813877"/>
          </a:xfrm>
          <a:prstGeom prst="rect">
            <a:avLst/>
          </a:prstGeom>
        </p:spPr>
      </p:pic>
    </p:spTree>
    <p:extLst>
      <p:ext uri="{BB962C8B-B14F-4D97-AF65-F5344CB8AC3E}">
        <p14:creationId xmlns:p14="http://schemas.microsoft.com/office/powerpoint/2010/main" val="676751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F5475A-35EE-EEC3-B9E1-A1D4E54522A9}"/>
              </a:ext>
            </a:extLst>
          </p:cNvPr>
          <p:cNvPicPr>
            <a:picLocks noChangeAspect="1"/>
          </p:cNvPicPr>
          <p:nvPr/>
        </p:nvPicPr>
        <p:blipFill>
          <a:blip r:embed="rId2"/>
          <a:stretch>
            <a:fillRect/>
          </a:stretch>
        </p:blipFill>
        <p:spPr>
          <a:xfrm>
            <a:off x="3449563" y="1420411"/>
            <a:ext cx="2675008" cy="4418414"/>
          </a:xfrm>
          <a:prstGeom prst="rect">
            <a:avLst/>
          </a:prstGeom>
        </p:spPr>
      </p:pic>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Activity:4</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4278094"/>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Looking to the image we can see the result of the model run using a k equal to 3</a:t>
            </a:r>
          </a:p>
          <a:p>
            <a:pPr marL="285750" indent="-285750">
              <a:buFont typeface="Arial" panose="020B0604020202020204" pitchFamily="34" charset="0"/>
              <a:buChar char="•"/>
            </a:pPr>
            <a:r>
              <a:rPr lang="en-US" sz="1600" dirty="0"/>
              <a:t>The accuracy is 63%, out of 139 people who did not survive the algorithm predicted 111 and in regard to the people who survived the algorithm predicted 59 out of 97</a:t>
            </a:r>
          </a:p>
        </p:txBody>
      </p:sp>
      <p:cxnSp>
        <p:nvCxnSpPr>
          <p:cNvPr id="24" name="Connector: Elbow 23">
            <a:extLst>
              <a:ext uri="{FF2B5EF4-FFF2-40B4-BE49-F238E27FC236}">
                <a16:creationId xmlns:a16="http://schemas.microsoft.com/office/drawing/2014/main" id="{44E8D236-91DE-35AE-9673-6A5F9013B21E}"/>
              </a:ext>
            </a:extLst>
          </p:cNvPr>
          <p:cNvCxnSpPr>
            <a:cxnSpLocks/>
            <a:endCxn id="8" idx="3"/>
          </p:cNvCxnSpPr>
          <p:nvPr/>
        </p:nvCxnSpPr>
        <p:spPr>
          <a:xfrm rot="10800000">
            <a:off x="6057894" y="2561776"/>
            <a:ext cx="485782" cy="3"/>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57BF643C-23B1-9D16-C744-05258C9697BE}"/>
              </a:ext>
            </a:extLst>
          </p:cNvPr>
          <p:cNvSpPr txBox="1"/>
          <p:nvPr/>
        </p:nvSpPr>
        <p:spPr>
          <a:xfrm>
            <a:off x="747715" y="5938238"/>
            <a:ext cx="2262186" cy="523220"/>
          </a:xfrm>
          <a:prstGeom prst="rect">
            <a:avLst/>
          </a:prstGeom>
          <a:noFill/>
        </p:spPr>
        <p:txBody>
          <a:bodyPr wrap="square" rtlCol="0">
            <a:spAutoFit/>
          </a:bodyPr>
          <a:lstStyle/>
          <a:p>
            <a:r>
              <a:rPr lang="en-US" sz="1400" i="1" dirty="0"/>
              <a:t>Image 2: </a:t>
            </a:r>
            <a:r>
              <a:rPr lang="en-US" sz="1400" i="1" dirty="0" err="1"/>
              <a:t>Knn</a:t>
            </a:r>
            <a:r>
              <a:rPr lang="en-US" sz="1400" i="1" dirty="0"/>
              <a:t> results(k=3)</a:t>
            </a:r>
          </a:p>
        </p:txBody>
      </p:sp>
      <p:pic>
        <p:nvPicPr>
          <p:cNvPr id="6" name="Picture 5">
            <a:extLst>
              <a:ext uri="{FF2B5EF4-FFF2-40B4-BE49-F238E27FC236}">
                <a16:creationId xmlns:a16="http://schemas.microsoft.com/office/drawing/2014/main" id="{3950A322-AC5C-3BBA-FEB8-354A272572A0}"/>
              </a:ext>
            </a:extLst>
          </p:cNvPr>
          <p:cNvPicPr>
            <a:picLocks noChangeAspect="1"/>
          </p:cNvPicPr>
          <p:nvPr/>
        </p:nvPicPr>
        <p:blipFill>
          <a:blip r:embed="rId3"/>
          <a:stretch>
            <a:fillRect/>
          </a:stretch>
        </p:blipFill>
        <p:spPr>
          <a:xfrm>
            <a:off x="171451" y="1447800"/>
            <a:ext cx="3190874" cy="4391025"/>
          </a:xfrm>
          <a:prstGeom prst="rect">
            <a:avLst/>
          </a:prstGeom>
          <a:ln>
            <a:solidFill>
              <a:schemeClr val="accent1"/>
            </a:solidFill>
          </a:ln>
        </p:spPr>
      </p:pic>
      <p:sp>
        <p:nvSpPr>
          <p:cNvPr id="8" name="Rectangle 7">
            <a:extLst>
              <a:ext uri="{FF2B5EF4-FFF2-40B4-BE49-F238E27FC236}">
                <a16:creationId xmlns:a16="http://schemas.microsoft.com/office/drawing/2014/main" id="{E7F56DA9-07ED-0C53-7E26-28E65AEE9996}"/>
              </a:ext>
            </a:extLst>
          </p:cNvPr>
          <p:cNvSpPr/>
          <p:nvPr/>
        </p:nvSpPr>
        <p:spPr>
          <a:xfrm>
            <a:off x="239637" y="1808838"/>
            <a:ext cx="5818257" cy="1505873"/>
          </a:xfrm>
          <a:prstGeom prst="rect">
            <a:avLst/>
          </a:prstGeom>
          <a:solidFill>
            <a:schemeClr val="accent5">
              <a:alpha val="1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2C1E7CD-8BCB-FBDA-76BA-AC461AB7DE22}"/>
              </a:ext>
            </a:extLst>
          </p:cNvPr>
          <p:cNvSpPr txBox="1"/>
          <p:nvPr/>
        </p:nvSpPr>
        <p:spPr>
          <a:xfrm>
            <a:off x="3449563" y="5862038"/>
            <a:ext cx="2262186" cy="523220"/>
          </a:xfrm>
          <a:prstGeom prst="rect">
            <a:avLst/>
          </a:prstGeom>
          <a:noFill/>
        </p:spPr>
        <p:txBody>
          <a:bodyPr wrap="square" rtlCol="0">
            <a:spAutoFit/>
          </a:bodyPr>
          <a:lstStyle/>
          <a:p>
            <a:r>
              <a:rPr lang="en-US" sz="1400" i="1" dirty="0"/>
              <a:t>Image 3: </a:t>
            </a:r>
            <a:r>
              <a:rPr lang="en-US" sz="1400" i="1" dirty="0" err="1"/>
              <a:t>Knn</a:t>
            </a:r>
            <a:r>
              <a:rPr lang="en-US" sz="1400" i="1" dirty="0"/>
              <a:t> results(k=5)</a:t>
            </a:r>
          </a:p>
        </p:txBody>
      </p:sp>
    </p:spTree>
    <p:extLst>
      <p:ext uri="{BB962C8B-B14F-4D97-AF65-F5344CB8AC3E}">
        <p14:creationId xmlns:p14="http://schemas.microsoft.com/office/powerpoint/2010/main" val="270085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Activity:4</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2554545"/>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We run the KNN model using the training and testing data we created previously </a:t>
            </a:r>
          </a:p>
          <a:p>
            <a:pPr marL="285750" indent="-285750">
              <a:buFont typeface="Arial" panose="020B0604020202020204" pitchFamily="34" charset="0"/>
              <a:buChar char="•"/>
            </a:pPr>
            <a:r>
              <a:rPr lang="en-US" sz="1600" dirty="0"/>
              <a:t>We use </a:t>
            </a:r>
            <a:r>
              <a:rPr lang="en-US" sz="1600" dirty="0" err="1"/>
              <a:t>confusionmaytrix</a:t>
            </a:r>
            <a:r>
              <a:rPr lang="en-US" sz="1600" dirty="0"/>
              <a:t> to estimate the accuracy of the model</a:t>
            </a:r>
          </a:p>
        </p:txBody>
      </p:sp>
      <p:pic>
        <p:nvPicPr>
          <p:cNvPr id="19" name="Picture 18">
            <a:extLst>
              <a:ext uri="{FF2B5EF4-FFF2-40B4-BE49-F238E27FC236}">
                <a16:creationId xmlns:a16="http://schemas.microsoft.com/office/drawing/2014/main" id="{BF10B67B-F806-6C2F-A363-277C84E3FDFF}"/>
              </a:ext>
            </a:extLst>
          </p:cNvPr>
          <p:cNvPicPr>
            <a:picLocks noChangeAspect="1"/>
          </p:cNvPicPr>
          <p:nvPr/>
        </p:nvPicPr>
        <p:blipFill>
          <a:blip r:embed="rId2"/>
          <a:stretch>
            <a:fillRect/>
          </a:stretch>
        </p:blipFill>
        <p:spPr>
          <a:xfrm>
            <a:off x="266700" y="1674083"/>
            <a:ext cx="5781673" cy="1980835"/>
          </a:xfrm>
          <a:prstGeom prst="rect">
            <a:avLst/>
          </a:prstGeom>
          <a:ln>
            <a:solidFill>
              <a:schemeClr val="accent1"/>
            </a:solidFill>
          </a:ln>
        </p:spPr>
      </p:pic>
      <p:cxnSp>
        <p:nvCxnSpPr>
          <p:cNvPr id="27" name="Straight Arrow Connector 26">
            <a:extLst>
              <a:ext uri="{FF2B5EF4-FFF2-40B4-BE49-F238E27FC236}">
                <a16:creationId xmlns:a16="http://schemas.microsoft.com/office/drawing/2014/main" id="{CE98C376-3CF7-4759-BF72-C3DEF2E4BF70}"/>
              </a:ext>
            </a:extLst>
          </p:cNvPr>
          <p:cNvCxnSpPr/>
          <p:nvPr/>
        </p:nvCxnSpPr>
        <p:spPr>
          <a:xfrm flipH="1">
            <a:off x="2924175" y="1838325"/>
            <a:ext cx="4038600" cy="85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09AA2632-2FB6-DD30-C7AD-53A01A457C41}"/>
              </a:ext>
            </a:extLst>
          </p:cNvPr>
          <p:cNvCxnSpPr/>
          <p:nvPr/>
        </p:nvCxnSpPr>
        <p:spPr>
          <a:xfrm rot="10800000" flipV="1">
            <a:off x="5229225" y="2876549"/>
            <a:ext cx="1619250" cy="3714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72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86EAEF-DADD-36A0-AB66-026BFD21177B}"/>
              </a:ext>
            </a:extLst>
          </p:cNvPr>
          <p:cNvPicPr>
            <a:picLocks noChangeAspect="1"/>
          </p:cNvPicPr>
          <p:nvPr/>
        </p:nvPicPr>
        <p:blipFill>
          <a:blip r:embed="rId2"/>
          <a:stretch>
            <a:fillRect/>
          </a:stretch>
        </p:blipFill>
        <p:spPr>
          <a:xfrm>
            <a:off x="338138" y="2861614"/>
            <a:ext cx="5429250" cy="3902433"/>
          </a:xfrm>
          <a:prstGeom prst="rect">
            <a:avLst/>
          </a:prstGeom>
          <a:ln>
            <a:solidFill>
              <a:schemeClr val="accent1"/>
            </a:solidFill>
          </a:ln>
        </p:spPr>
      </p:pic>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Activities:5-6</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4031873"/>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As we can see in the slide we have decided to choose a middle-age passenger in first class</a:t>
            </a:r>
          </a:p>
          <a:p>
            <a:pPr marL="285750" indent="-285750">
              <a:buFont typeface="Arial" panose="020B0604020202020204" pitchFamily="34" charset="0"/>
              <a:buChar char="•"/>
            </a:pPr>
            <a:r>
              <a:rPr lang="en-US" sz="1600" dirty="0"/>
              <a:t>According to our research this kind of passenger had a high probability of getting alive from the accident</a:t>
            </a:r>
          </a:p>
          <a:p>
            <a:pPr marL="285750" indent="-285750">
              <a:buFont typeface="Arial" panose="020B0604020202020204" pitchFamily="34" charset="0"/>
              <a:buChar char="•"/>
            </a:pPr>
            <a:r>
              <a:rPr lang="en-US" sz="1600" dirty="0"/>
              <a:t>Take a look at the blue circle, the data confirms our research</a:t>
            </a:r>
          </a:p>
        </p:txBody>
      </p:sp>
      <p:sp>
        <p:nvSpPr>
          <p:cNvPr id="6" name="TextBox 5">
            <a:extLst>
              <a:ext uri="{FF2B5EF4-FFF2-40B4-BE49-F238E27FC236}">
                <a16:creationId xmlns:a16="http://schemas.microsoft.com/office/drawing/2014/main" id="{C92198B7-0AD7-CBBC-0C9B-30D4DD402595}"/>
              </a:ext>
            </a:extLst>
          </p:cNvPr>
          <p:cNvSpPr txBox="1"/>
          <p:nvPr/>
        </p:nvSpPr>
        <p:spPr>
          <a:xfrm>
            <a:off x="171450" y="1462385"/>
            <a:ext cx="4991100" cy="1477328"/>
          </a:xfrm>
          <a:prstGeom prst="rect">
            <a:avLst/>
          </a:prstGeom>
          <a:noFill/>
        </p:spPr>
        <p:txBody>
          <a:bodyPr wrap="square">
            <a:spAutoFit/>
          </a:bodyPr>
          <a:lstStyle/>
          <a:p>
            <a:r>
              <a:rPr lang="en-US" sz="1800" dirty="0"/>
              <a:t>5.Pick an age and predict the survival probability of a person that age based on each of the ticket classes. </a:t>
            </a:r>
          </a:p>
          <a:p>
            <a:pPr marL="285750" indent="-285750">
              <a:buFont typeface="Arial" panose="020B0604020202020204" pitchFamily="34" charset="0"/>
              <a:buChar char="•"/>
            </a:pPr>
            <a:r>
              <a:rPr lang="en-US" dirty="0">
                <a:solidFill>
                  <a:schemeClr val="bg1"/>
                </a:solidFill>
                <a:highlight>
                  <a:srgbClr val="FFFF00"/>
                </a:highlight>
              </a:rPr>
              <a:t>Age = 33, Ticket Class = 1</a:t>
            </a:r>
            <a:r>
              <a:rPr lang="en-US" sz="1800" dirty="0">
                <a:solidFill>
                  <a:schemeClr val="bg1"/>
                </a:solidFill>
                <a:highlight>
                  <a:srgbClr val="FFFF00"/>
                </a:highlight>
              </a:rPr>
              <a:t> </a:t>
            </a:r>
          </a:p>
          <a:p>
            <a:endParaRPr lang="en-US" sz="1800" dirty="0"/>
          </a:p>
        </p:txBody>
      </p:sp>
      <p:cxnSp>
        <p:nvCxnSpPr>
          <p:cNvPr id="12" name="Connector: Elbow 11">
            <a:extLst>
              <a:ext uri="{FF2B5EF4-FFF2-40B4-BE49-F238E27FC236}">
                <a16:creationId xmlns:a16="http://schemas.microsoft.com/office/drawing/2014/main" id="{43614A50-22BF-CC75-5F25-F67C4699F1BB}"/>
              </a:ext>
            </a:extLst>
          </p:cNvPr>
          <p:cNvCxnSpPr>
            <a:cxnSpLocks/>
          </p:cNvCxnSpPr>
          <p:nvPr/>
        </p:nvCxnSpPr>
        <p:spPr>
          <a:xfrm rot="10800000" flipV="1">
            <a:off x="1974056" y="3351787"/>
            <a:ext cx="4883947" cy="1658363"/>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E223C1EC-4366-3361-CED3-E7834FC722EE}"/>
              </a:ext>
            </a:extLst>
          </p:cNvPr>
          <p:cNvSpPr/>
          <p:nvPr/>
        </p:nvSpPr>
        <p:spPr>
          <a:xfrm>
            <a:off x="907257" y="4719875"/>
            <a:ext cx="1066798" cy="833199"/>
          </a:xfrm>
          <a:prstGeom prst="rect">
            <a:avLst/>
          </a:prstGeom>
          <a:solidFill>
            <a:schemeClr val="accent4">
              <a:alpha val="1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864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Activities:5-6</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3046988"/>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As we can see in the slide we have decided to choose a middle-age passenger and in first class</a:t>
            </a:r>
          </a:p>
          <a:p>
            <a:pPr marL="285750" indent="-285750">
              <a:buFont typeface="Arial" panose="020B0604020202020204" pitchFamily="34" charset="0"/>
              <a:buChar char="•"/>
            </a:pPr>
            <a:r>
              <a:rPr lang="en-US" sz="1600" dirty="0"/>
              <a:t>According to our research this kind of passenger had a high probability of getting alive from the accident</a:t>
            </a:r>
          </a:p>
        </p:txBody>
      </p:sp>
      <p:sp>
        <p:nvSpPr>
          <p:cNvPr id="6" name="TextBox 5">
            <a:extLst>
              <a:ext uri="{FF2B5EF4-FFF2-40B4-BE49-F238E27FC236}">
                <a16:creationId xmlns:a16="http://schemas.microsoft.com/office/drawing/2014/main" id="{C92198B7-0AD7-CBBC-0C9B-30D4DD402595}"/>
              </a:ext>
            </a:extLst>
          </p:cNvPr>
          <p:cNvSpPr txBox="1"/>
          <p:nvPr/>
        </p:nvSpPr>
        <p:spPr>
          <a:xfrm>
            <a:off x="171450" y="1462385"/>
            <a:ext cx="4991100" cy="1477328"/>
          </a:xfrm>
          <a:prstGeom prst="rect">
            <a:avLst/>
          </a:prstGeom>
          <a:noFill/>
        </p:spPr>
        <p:txBody>
          <a:bodyPr wrap="square">
            <a:spAutoFit/>
          </a:bodyPr>
          <a:lstStyle/>
          <a:p>
            <a:r>
              <a:rPr lang="en-US" sz="1800" dirty="0"/>
              <a:t>5.Pick an age and predict the survival probability of a person that age based on each of the ticket classes. </a:t>
            </a:r>
          </a:p>
          <a:p>
            <a:pPr marL="285750" indent="-285750">
              <a:buFont typeface="Arial" panose="020B0604020202020204" pitchFamily="34" charset="0"/>
              <a:buChar char="•"/>
            </a:pPr>
            <a:r>
              <a:rPr lang="en-US" dirty="0">
                <a:solidFill>
                  <a:schemeClr val="bg1"/>
                </a:solidFill>
                <a:highlight>
                  <a:srgbClr val="FFFF00"/>
                </a:highlight>
              </a:rPr>
              <a:t>Age = 33, Ticket Class = 1</a:t>
            </a:r>
            <a:r>
              <a:rPr lang="en-US" sz="1800" dirty="0">
                <a:solidFill>
                  <a:schemeClr val="bg1"/>
                </a:solidFill>
                <a:highlight>
                  <a:srgbClr val="FFFF00"/>
                </a:highlight>
              </a:rPr>
              <a:t> </a:t>
            </a:r>
          </a:p>
          <a:p>
            <a:endParaRPr lang="en-US" sz="1800" dirty="0"/>
          </a:p>
        </p:txBody>
      </p:sp>
      <p:pic>
        <p:nvPicPr>
          <p:cNvPr id="8" name="Picture 7">
            <a:extLst>
              <a:ext uri="{FF2B5EF4-FFF2-40B4-BE49-F238E27FC236}">
                <a16:creationId xmlns:a16="http://schemas.microsoft.com/office/drawing/2014/main" id="{22A561C5-B452-6484-BC52-12D7D516B965}"/>
              </a:ext>
            </a:extLst>
          </p:cNvPr>
          <p:cNvPicPr>
            <a:picLocks noChangeAspect="1"/>
          </p:cNvPicPr>
          <p:nvPr/>
        </p:nvPicPr>
        <p:blipFill>
          <a:blip r:embed="rId2"/>
          <a:stretch>
            <a:fillRect/>
          </a:stretch>
        </p:blipFill>
        <p:spPr>
          <a:xfrm>
            <a:off x="190500" y="2939713"/>
            <a:ext cx="6019800" cy="781050"/>
          </a:xfrm>
          <a:prstGeom prst="rect">
            <a:avLst/>
          </a:prstGeom>
          <a:ln>
            <a:solidFill>
              <a:schemeClr val="accent1"/>
            </a:solidFill>
          </a:ln>
        </p:spPr>
      </p:pic>
      <p:pic>
        <p:nvPicPr>
          <p:cNvPr id="10" name="Picture 9">
            <a:extLst>
              <a:ext uri="{FF2B5EF4-FFF2-40B4-BE49-F238E27FC236}">
                <a16:creationId xmlns:a16="http://schemas.microsoft.com/office/drawing/2014/main" id="{AB78F09C-9FDC-39C0-64A3-1663733008CB}"/>
              </a:ext>
            </a:extLst>
          </p:cNvPr>
          <p:cNvPicPr>
            <a:picLocks noChangeAspect="1"/>
          </p:cNvPicPr>
          <p:nvPr/>
        </p:nvPicPr>
        <p:blipFill>
          <a:blip r:embed="rId3"/>
          <a:stretch>
            <a:fillRect/>
          </a:stretch>
        </p:blipFill>
        <p:spPr>
          <a:xfrm>
            <a:off x="180974" y="4219575"/>
            <a:ext cx="6029325" cy="1581150"/>
          </a:xfrm>
          <a:prstGeom prst="rect">
            <a:avLst/>
          </a:prstGeom>
          <a:ln>
            <a:solidFill>
              <a:schemeClr val="accent1"/>
            </a:solidFill>
          </a:ln>
        </p:spPr>
      </p:pic>
      <p:cxnSp>
        <p:nvCxnSpPr>
          <p:cNvPr id="12" name="Connector: Elbow 11">
            <a:extLst>
              <a:ext uri="{FF2B5EF4-FFF2-40B4-BE49-F238E27FC236}">
                <a16:creationId xmlns:a16="http://schemas.microsoft.com/office/drawing/2014/main" id="{43614A50-22BF-CC75-5F25-F67C4699F1BB}"/>
              </a:ext>
            </a:extLst>
          </p:cNvPr>
          <p:cNvCxnSpPr>
            <a:cxnSpLocks/>
            <a:endCxn id="10" idx="3"/>
          </p:cNvCxnSpPr>
          <p:nvPr/>
        </p:nvCxnSpPr>
        <p:spPr>
          <a:xfrm rot="5400000">
            <a:off x="5704970" y="3857118"/>
            <a:ext cx="1658361" cy="6477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244DA996-BF06-A194-4C3F-14044BC5D7BD}"/>
              </a:ext>
            </a:extLst>
          </p:cNvPr>
          <p:cNvCxnSpPr>
            <a:endCxn id="8" idx="3"/>
          </p:cNvCxnSpPr>
          <p:nvPr/>
        </p:nvCxnSpPr>
        <p:spPr>
          <a:xfrm rot="5400000">
            <a:off x="6021556" y="2493794"/>
            <a:ext cx="1025188" cy="6477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095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Activities:7</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3293209"/>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As the image shows there’s strong evidence that the gender was a critical factor when it comes to being able to survive or not in the accident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Male</a:t>
            </a:r>
          </a:p>
          <a:p>
            <a:pPr marL="285750" indent="-285750">
              <a:buFont typeface="Arial" panose="020B0604020202020204" pitchFamily="34" charset="0"/>
              <a:buChar char="•"/>
            </a:pPr>
            <a:endParaRPr lang="en-US" sz="1600" dirty="0"/>
          </a:p>
          <a:p>
            <a:r>
              <a:rPr lang="en-US" sz="1600" dirty="0"/>
              <a:t>          Women</a:t>
            </a:r>
          </a:p>
          <a:p>
            <a:pPr marL="285750" indent="-285750">
              <a:buFont typeface="Arial" panose="020B0604020202020204" pitchFamily="34" charset="0"/>
              <a:buChar char="•"/>
            </a:pPr>
            <a:endParaRPr lang="en-US" sz="1600" dirty="0"/>
          </a:p>
        </p:txBody>
      </p:sp>
      <p:sp>
        <p:nvSpPr>
          <p:cNvPr id="6" name="TextBox 5">
            <a:extLst>
              <a:ext uri="{FF2B5EF4-FFF2-40B4-BE49-F238E27FC236}">
                <a16:creationId xmlns:a16="http://schemas.microsoft.com/office/drawing/2014/main" id="{C92198B7-0AD7-CBBC-0C9B-30D4DD402595}"/>
              </a:ext>
            </a:extLst>
          </p:cNvPr>
          <p:cNvSpPr txBox="1"/>
          <p:nvPr/>
        </p:nvSpPr>
        <p:spPr>
          <a:xfrm>
            <a:off x="171450" y="1462385"/>
            <a:ext cx="4991100" cy="1477328"/>
          </a:xfrm>
          <a:prstGeom prst="rect">
            <a:avLst/>
          </a:prstGeom>
          <a:noFill/>
        </p:spPr>
        <p:txBody>
          <a:bodyPr wrap="square">
            <a:spAutoFit/>
          </a:bodyPr>
          <a:lstStyle/>
          <a:p>
            <a:r>
              <a:rPr lang="en-US" sz="1800" dirty="0"/>
              <a:t>7.BONUS: Create separate models for males and females and compare the resulting classification statistics after using the models to classify those in the test set.  </a:t>
            </a:r>
          </a:p>
          <a:p>
            <a:endParaRPr lang="en-US" sz="1800" dirty="0"/>
          </a:p>
        </p:txBody>
      </p:sp>
      <p:pic>
        <p:nvPicPr>
          <p:cNvPr id="7" name="Picture 6">
            <a:extLst>
              <a:ext uri="{FF2B5EF4-FFF2-40B4-BE49-F238E27FC236}">
                <a16:creationId xmlns:a16="http://schemas.microsoft.com/office/drawing/2014/main" id="{E7FDBAF5-FF02-561B-2FF3-93FE154E9151}"/>
              </a:ext>
            </a:extLst>
          </p:cNvPr>
          <p:cNvPicPr>
            <a:picLocks noChangeAspect="1"/>
          </p:cNvPicPr>
          <p:nvPr/>
        </p:nvPicPr>
        <p:blipFill>
          <a:blip r:embed="rId2"/>
          <a:stretch>
            <a:fillRect/>
          </a:stretch>
        </p:blipFill>
        <p:spPr>
          <a:xfrm>
            <a:off x="171451" y="2971294"/>
            <a:ext cx="5953124" cy="3365481"/>
          </a:xfrm>
          <a:prstGeom prst="rect">
            <a:avLst/>
          </a:prstGeom>
          <a:ln>
            <a:solidFill>
              <a:schemeClr val="accent1"/>
            </a:solidFill>
          </a:ln>
        </p:spPr>
      </p:pic>
      <p:sp>
        <p:nvSpPr>
          <p:cNvPr id="9" name="Isosceles Triangle 8">
            <a:extLst>
              <a:ext uri="{FF2B5EF4-FFF2-40B4-BE49-F238E27FC236}">
                <a16:creationId xmlns:a16="http://schemas.microsoft.com/office/drawing/2014/main" id="{A34EE3B9-8EE1-1B87-BC72-4455727DEEB6}"/>
              </a:ext>
            </a:extLst>
          </p:cNvPr>
          <p:cNvSpPr/>
          <p:nvPr/>
        </p:nvSpPr>
        <p:spPr>
          <a:xfrm>
            <a:off x="6767528" y="3495675"/>
            <a:ext cx="380990" cy="457200"/>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C325C1A-410C-2724-0902-155701BD046B}"/>
              </a:ext>
            </a:extLst>
          </p:cNvPr>
          <p:cNvSpPr/>
          <p:nvPr/>
        </p:nvSpPr>
        <p:spPr>
          <a:xfrm>
            <a:off x="6758016" y="4029075"/>
            <a:ext cx="380989" cy="371892"/>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41598B3E-4983-110A-E817-2F8EFFBEC881}"/>
              </a:ext>
            </a:extLst>
          </p:cNvPr>
          <p:cNvCxnSpPr>
            <a:stCxn id="9" idx="1"/>
          </p:cNvCxnSpPr>
          <p:nvPr/>
        </p:nvCxnSpPr>
        <p:spPr>
          <a:xfrm rot="10800000" flipV="1">
            <a:off x="1724026" y="3724274"/>
            <a:ext cx="5138751" cy="523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132EB1F-0B20-C3D7-FF3E-05A8543379F3}"/>
              </a:ext>
            </a:extLst>
          </p:cNvPr>
          <p:cNvCxnSpPr/>
          <p:nvPr/>
        </p:nvCxnSpPr>
        <p:spPr>
          <a:xfrm rot="10800000" flipV="1">
            <a:off x="2004996" y="4095749"/>
            <a:ext cx="4753021" cy="3143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89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B993D7-3368-5ECB-7158-04F06DC781D0}"/>
              </a:ext>
            </a:extLst>
          </p:cNvPr>
          <p:cNvPicPr>
            <a:picLocks noChangeAspect="1"/>
          </p:cNvPicPr>
          <p:nvPr/>
        </p:nvPicPr>
        <p:blipFill>
          <a:blip r:embed="rId2"/>
          <a:stretch>
            <a:fillRect/>
          </a:stretch>
        </p:blipFill>
        <p:spPr>
          <a:xfrm>
            <a:off x="171450" y="3226976"/>
            <a:ext cx="5991236" cy="2347981"/>
          </a:xfrm>
          <a:prstGeom prst="rect">
            <a:avLst/>
          </a:prstGeom>
          <a:ln>
            <a:solidFill>
              <a:schemeClr val="accent1"/>
            </a:solidFill>
          </a:ln>
        </p:spPr>
      </p:pic>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Activities:7</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2800767"/>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Gender model</a:t>
            </a:r>
          </a:p>
          <a:p>
            <a:pPr marL="285750" indent="-285750">
              <a:buFont typeface="Arial" panose="020B0604020202020204" pitchFamily="34" charset="0"/>
              <a:buChar char="•"/>
            </a:pPr>
            <a:r>
              <a:rPr lang="en-US" sz="1600" dirty="0"/>
              <a:t>As we can see here we are considering another variable in the KNN algorithm, instead of two, now we are taking into consideration three: Gender, Class and Age</a:t>
            </a:r>
          </a:p>
          <a:p>
            <a:pPr marL="285750" indent="-285750">
              <a:buFont typeface="Arial" panose="020B0604020202020204" pitchFamily="34" charset="0"/>
              <a:buChar char="•"/>
            </a:pPr>
            <a:endParaRPr lang="en-US" sz="1600" dirty="0"/>
          </a:p>
        </p:txBody>
      </p:sp>
      <p:sp>
        <p:nvSpPr>
          <p:cNvPr id="6" name="TextBox 5">
            <a:extLst>
              <a:ext uri="{FF2B5EF4-FFF2-40B4-BE49-F238E27FC236}">
                <a16:creationId xmlns:a16="http://schemas.microsoft.com/office/drawing/2014/main" id="{C92198B7-0AD7-CBBC-0C9B-30D4DD402595}"/>
              </a:ext>
            </a:extLst>
          </p:cNvPr>
          <p:cNvSpPr txBox="1"/>
          <p:nvPr/>
        </p:nvSpPr>
        <p:spPr>
          <a:xfrm>
            <a:off x="171450" y="1462385"/>
            <a:ext cx="4991100" cy="1477328"/>
          </a:xfrm>
          <a:prstGeom prst="rect">
            <a:avLst/>
          </a:prstGeom>
          <a:noFill/>
        </p:spPr>
        <p:txBody>
          <a:bodyPr wrap="square">
            <a:spAutoFit/>
          </a:bodyPr>
          <a:lstStyle/>
          <a:p>
            <a:r>
              <a:rPr lang="en-US" sz="1800" dirty="0"/>
              <a:t>7.BONUS: Create separate models for males and females and compare the resulting classification statistics after using the models to classify those in the test set.  </a:t>
            </a:r>
          </a:p>
          <a:p>
            <a:endParaRPr lang="en-US" sz="1800" dirty="0"/>
          </a:p>
        </p:txBody>
      </p:sp>
      <p:cxnSp>
        <p:nvCxnSpPr>
          <p:cNvPr id="15" name="Connector: Elbow 14">
            <a:extLst>
              <a:ext uri="{FF2B5EF4-FFF2-40B4-BE49-F238E27FC236}">
                <a16:creationId xmlns:a16="http://schemas.microsoft.com/office/drawing/2014/main" id="{41598B3E-4983-110A-E817-2F8EFFBEC881}"/>
              </a:ext>
            </a:extLst>
          </p:cNvPr>
          <p:cNvCxnSpPr>
            <a:cxnSpLocks/>
            <a:stCxn id="5" idx="1"/>
          </p:cNvCxnSpPr>
          <p:nvPr/>
        </p:nvCxnSpPr>
        <p:spPr>
          <a:xfrm rot="10800000" flipV="1">
            <a:off x="4572000" y="2848184"/>
            <a:ext cx="1971676" cy="7332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96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Activities:7</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3293209"/>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Simulation</a:t>
            </a:r>
          </a:p>
          <a:p>
            <a:pPr marL="742950" lvl="1" indent="-285750">
              <a:buFont typeface="Arial" panose="020B0604020202020204" pitchFamily="34" charset="0"/>
              <a:buChar char="•"/>
            </a:pPr>
            <a:r>
              <a:rPr lang="en-US" sz="1600" dirty="0">
                <a:solidFill>
                  <a:schemeClr val="bg1"/>
                </a:solidFill>
                <a:highlight>
                  <a:srgbClr val="FFFF00"/>
                </a:highlight>
              </a:rPr>
              <a:t>Man, Age = 50, Class = 2</a:t>
            </a:r>
          </a:p>
          <a:p>
            <a:pPr marL="742950" lvl="1" indent="-285750">
              <a:buFont typeface="Arial" panose="020B0604020202020204" pitchFamily="34" charset="0"/>
              <a:buChar char="•"/>
            </a:pPr>
            <a:r>
              <a:rPr lang="en-US" sz="1600" dirty="0">
                <a:solidFill>
                  <a:schemeClr val="bg1"/>
                </a:solidFill>
                <a:highlight>
                  <a:srgbClr val="FFFF00"/>
                </a:highlight>
              </a:rPr>
              <a:t>Woman, Age = 50, Class 2</a:t>
            </a:r>
          </a:p>
          <a:p>
            <a:pPr marL="285750" indent="-285750">
              <a:buFont typeface="Arial" panose="020B0604020202020204" pitchFamily="34" charset="0"/>
              <a:buChar char="•"/>
            </a:pPr>
            <a:r>
              <a:rPr lang="en-US" sz="1600" dirty="0"/>
              <a:t>As we can see from the simulation, the same passenger with the same age had more change of survival if that passenger was a woman</a:t>
            </a:r>
          </a:p>
        </p:txBody>
      </p:sp>
      <p:sp>
        <p:nvSpPr>
          <p:cNvPr id="6" name="TextBox 5">
            <a:extLst>
              <a:ext uri="{FF2B5EF4-FFF2-40B4-BE49-F238E27FC236}">
                <a16:creationId xmlns:a16="http://schemas.microsoft.com/office/drawing/2014/main" id="{C92198B7-0AD7-CBBC-0C9B-30D4DD402595}"/>
              </a:ext>
            </a:extLst>
          </p:cNvPr>
          <p:cNvSpPr txBox="1"/>
          <p:nvPr/>
        </p:nvSpPr>
        <p:spPr>
          <a:xfrm>
            <a:off x="171450" y="1462385"/>
            <a:ext cx="4991100" cy="1477328"/>
          </a:xfrm>
          <a:prstGeom prst="rect">
            <a:avLst/>
          </a:prstGeom>
          <a:noFill/>
        </p:spPr>
        <p:txBody>
          <a:bodyPr wrap="square">
            <a:spAutoFit/>
          </a:bodyPr>
          <a:lstStyle/>
          <a:p>
            <a:r>
              <a:rPr lang="en-US" sz="1800" dirty="0"/>
              <a:t>7.BONUS: Create separate models for males and females and compare the resulting classification statistics after using the models to classify those in the test set.  </a:t>
            </a:r>
          </a:p>
          <a:p>
            <a:endParaRPr lang="en-US" sz="1800" dirty="0"/>
          </a:p>
        </p:txBody>
      </p:sp>
      <p:pic>
        <p:nvPicPr>
          <p:cNvPr id="7" name="Picture 6">
            <a:extLst>
              <a:ext uri="{FF2B5EF4-FFF2-40B4-BE49-F238E27FC236}">
                <a16:creationId xmlns:a16="http://schemas.microsoft.com/office/drawing/2014/main" id="{469F68A8-338A-12E7-7AC2-929E27C0AB42}"/>
              </a:ext>
            </a:extLst>
          </p:cNvPr>
          <p:cNvPicPr>
            <a:picLocks noChangeAspect="1"/>
          </p:cNvPicPr>
          <p:nvPr/>
        </p:nvPicPr>
        <p:blipFill>
          <a:blip r:embed="rId2"/>
          <a:stretch>
            <a:fillRect/>
          </a:stretch>
        </p:blipFill>
        <p:spPr>
          <a:xfrm>
            <a:off x="171450" y="2871787"/>
            <a:ext cx="6029325" cy="1647825"/>
          </a:xfrm>
          <a:prstGeom prst="rect">
            <a:avLst/>
          </a:prstGeom>
          <a:solidFill>
            <a:schemeClr val="tx1"/>
          </a:solidFill>
          <a:ln>
            <a:solidFill>
              <a:schemeClr val="accent1"/>
            </a:solidFill>
          </a:ln>
        </p:spPr>
      </p:pic>
      <p:cxnSp>
        <p:nvCxnSpPr>
          <p:cNvPr id="10" name="Connector: Elbow 9">
            <a:extLst>
              <a:ext uri="{FF2B5EF4-FFF2-40B4-BE49-F238E27FC236}">
                <a16:creationId xmlns:a16="http://schemas.microsoft.com/office/drawing/2014/main" id="{3AB2FF15-6ECD-08AD-F0BA-5F09D9D382C9}"/>
              </a:ext>
            </a:extLst>
          </p:cNvPr>
          <p:cNvCxnSpPr>
            <a:stCxn id="5" idx="1"/>
            <a:endCxn id="7" idx="3"/>
          </p:cNvCxnSpPr>
          <p:nvPr/>
        </p:nvCxnSpPr>
        <p:spPr>
          <a:xfrm rot="10800000" flipV="1">
            <a:off x="6200776" y="3094404"/>
            <a:ext cx="342901" cy="6012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EB41C8C-6DFA-BA0A-D594-14BA1CCFE81F}"/>
              </a:ext>
            </a:extLst>
          </p:cNvPr>
          <p:cNvPicPr>
            <a:picLocks noChangeAspect="1"/>
          </p:cNvPicPr>
          <p:nvPr/>
        </p:nvPicPr>
        <p:blipFill>
          <a:blip r:embed="rId3"/>
          <a:stretch>
            <a:fillRect/>
          </a:stretch>
        </p:blipFill>
        <p:spPr>
          <a:xfrm>
            <a:off x="171451" y="5158769"/>
            <a:ext cx="3009900" cy="990600"/>
          </a:xfrm>
          <a:prstGeom prst="rect">
            <a:avLst/>
          </a:prstGeom>
        </p:spPr>
      </p:pic>
      <p:sp>
        <p:nvSpPr>
          <p:cNvPr id="16" name="TextBox 15">
            <a:extLst>
              <a:ext uri="{FF2B5EF4-FFF2-40B4-BE49-F238E27FC236}">
                <a16:creationId xmlns:a16="http://schemas.microsoft.com/office/drawing/2014/main" id="{9019E166-4CA8-30BE-8A57-963A012EA151}"/>
              </a:ext>
            </a:extLst>
          </p:cNvPr>
          <p:cNvSpPr txBox="1"/>
          <p:nvPr/>
        </p:nvSpPr>
        <p:spPr>
          <a:xfrm>
            <a:off x="66674" y="4664540"/>
            <a:ext cx="1619247" cy="369332"/>
          </a:xfrm>
          <a:prstGeom prst="rect">
            <a:avLst/>
          </a:prstGeom>
          <a:noFill/>
        </p:spPr>
        <p:txBody>
          <a:bodyPr wrap="square" rtlCol="0">
            <a:spAutoFit/>
          </a:bodyPr>
          <a:lstStyle/>
          <a:p>
            <a:r>
              <a:rPr lang="en-US" dirty="0"/>
              <a:t>Woman</a:t>
            </a:r>
          </a:p>
        </p:txBody>
      </p:sp>
      <p:sp>
        <p:nvSpPr>
          <p:cNvPr id="17" name="TextBox 16">
            <a:extLst>
              <a:ext uri="{FF2B5EF4-FFF2-40B4-BE49-F238E27FC236}">
                <a16:creationId xmlns:a16="http://schemas.microsoft.com/office/drawing/2014/main" id="{3B40ABED-D4E8-BB93-CBBE-BEF9F19DCA83}"/>
              </a:ext>
            </a:extLst>
          </p:cNvPr>
          <p:cNvSpPr txBox="1"/>
          <p:nvPr/>
        </p:nvSpPr>
        <p:spPr>
          <a:xfrm>
            <a:off x="3381380" y="4654524"/>
            <a:ext cx="1619247" cy="369332"/>
          </a:xfrm>
          <a:prstGeom prst="rect">
            <a:avLst/>
          </a:prstGeom>
          <a:noFill/>
        </p:spPr>
        <p:txBody>
          <a:bodyPr wrap="square" rtlCol="0">
            <a:spAutoFit/>
          </a:bodyPr>
          <a:lstStyle/>
          <a:p>
            <a:r>
              <a:rPr lang="en-US" dirty="0"/>
              <a:t>Man</a:t>
            </a:r>
          </a:p>
        </p:txBody>
      </p:sp>
      <p:pic>
        <p:nvPicPr>
          <p:cNvPr id="19" name="Picture 18">
            <a:extLst>
              <a:ext uri="{FF2B5EF4-FFF2-40B4-BE49-F238E27FC236}">
                <a16:creationId xmlns:a16="http://schemas.microsoft.com/office/drawing/2014/main" id="{B1F5A1B0-77B3-348C-20CC-1844E5F8AB02}"/>
              </a:ext>
            </a:extLst>
          </p:cNvPr>
          <p:cNvPicPr>
            <a:picLocks noChangeAspect="1"/>
          </p:cNvPicPr>
          <p:nvPr/>
        </p:nvPicPr>
        <p:blipFill>
          <a:blip r:embed="rId4"/>
          <a:stretch>
            <a:fillRect/>
          </a:stretch>
        </p:blipFill>
        <p:spPr>
          <a:xfrm>
            <a:off x="3424238" y="5158769"/>
            <a:ext cx="2776536" cy="952500"/>
          </a:xfrm>
          <a:prstGeom prst="rect">
            <a:avLst/>
          </a:prstGeom>
        </p:spPr>
      </p:pic>
      <p:cxnSp>
        <p:nvCxnSpPr>
          <p:cNvPr id="21" name="Connector: Elbow 20">
            <a:extLst>
              <a:ext uri="{FF2B5EF4-FFF2-40B4-BE49-F238E27FC236}">
                <a16:creationId xmlns:a16="http://schemas.microsoft.com/office/drawing/2014/main" id="{B8C07EB3-3EFD-D111-15BD-E329B7C37D70}"/>
              </a:ext>
            </a:extLst>
          </p:cNvPr>
          <p:cNvCxnSpPr>
            <a:cxnSpLocks/>
            <a:endCxn id="19" idx="3"/>
          </p:cNvCxnSpPr>
          <p:nvPr/>
        </p:nvCxnSpPr>
        <p:spPr>
          <a:xfrm rot="5400000">
            <a:off x="5354942" y="4446283"/>
            <a:ext cx="2034569" cy="34290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785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t>
            </a:r>
            <a:r>
              <a:rPr lang="en-US" dirty="0" err="1"/>
              <a:t>ChatGPT</a:t>
            </a:r>
            <a:endParaRPr lang="en-US" dirty="0"/>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2308324"/>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What </a:t>
            </a:r>
            <a:r>
              <a:rPr lang="en-US" sz="1600" dirty="0" err="1"/>
              <a:t>ChatGPT</a:t>
            </a:r>
            <a:r>
              <a:rPr lang="en-US" sz="1600" dirty="0"/>
              <a:t> is answering is really in alignment with the data and the initial plot in the presentation</a:t>
            </a:r>
          </a:p>
          <a:p>
            <a:pPr marL="285750" indent="-285750">
              <a:buFont typeface="Arial" panose="020B0604020202020204" pitchFamily="34" charset="0"/>
              <a:buChar char="•"/>
            </a:pPr>
            <a:r>
              <a:rPr lang="en-US" sz="1600" dirty="0"/>
              <a:t>The changes of survival in third class was really very low</a:t>
            </a:r>
          </a:p>
        </p:txBody>
      </p:sp>
      <p:cxnSp>
        <p:nvCxnSpPr>
          <p:cNvPr id="10" name="Connector: Elbow 9">
            <a:extLst>
              <a:ext uri="{FF2B5EF4-FFF2-40B4-BE49-F238E27FC236}">
                <a16:creationId xmlns:a16="http://schemas.microsoft.com/office/drawing/2014/main" id="{3AB2FF15-6ECD-08AD-F0BA-5F09D9D382C9}"/>
              </a:ext>
            </a:extLst>
          </p:cNvPr>
          <p:cNvCxnSpPr>
            <a:cxnSpLocks/>
            <a:stCxn id="5" idx="1"/>
          </p:cNvCxnSpPr>
          <p:nvPr/>
        </p:nvCxnSpPr>
        <p:spPr>
          <a:xfrm rot="10800000" flipV="1">
            <a:off x="6200798" y="2601962"/>
            <a:ext cx="342879" cy="109372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A3C50E16-DE31-110A-4832-1CBD932FE156}"/>
              </a:ext>
            </a:extLst>
          </p:cNvPr>
          <p:cNvPicPr>
            <a:picLocks noChangeAspect="1"/>
          </p:cNvPicPr>
          <p:nvPr/>
        </p:nvPicPr>
        <p:blipFill>
          <a:blip r:embed="rId2"/>
          <a:stretch>
            <a:fillRect/>
          </a:stretch>
        </p:blipFill>
        <p:spPr>
          <a:xfrm>
            <a:off x="171450" y="1685189"/>
            <a:ext cx="5857870" cy="2818429"/>
          </a:xfrm>
          <a:prstGeom prst="rect">
            <a:avLst/>
          </a:prstGeom>
        </p:spPr>
      </p:pic>
    </p:spTree>
    <p:extLst>
      <p:ext uri="{BB962C8B-B14F-4D97-AF65-F5344CB8AC3E}">
        <p14:creationId xmlns:p14="http://schemas.microsoft.com/office/powerpoint/2010/main" val="327724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185477"/>
            <a:ext cx="9144000" cy="3666881"/>
          </a:xfrm>
        </p:spPr>
        <p:txBody>
          <a:bodyPr>
            <a:normAutofit fontScale="92500"/>
          </a:bodyPr>
          <a:lstStyle/>
          <a:p>
            <a:r>
              <a:rPr lang="en-US" sz="1400" dirty="0"/>
              <a:t>1-Download the training set: You can download data sets directly from GitHub! Use this link to download the titanic dataset directly from our GitHub repo. Simply use this link and enter it as a string into </a:t>
            </a:r>
            <a:r>
              <a:rPr lang="en-US" sz="1400" dirty="0" err="1"/>
              <a:t>read.csv</a:t>
            </a:r>
            <a:r>
              <a:rPr lang="en-US" sz="1400" dirty="0"/>
              <a:t>().  If you are having difficulty, simply download it from GitHub and move on. We will cover it in class. </a:t>
            </a:r>
          </a:p>
          <a:p>
            <a:r>
              <a:rPr lang="en-US" sz="1400" dirty="0"/>
              <a:t>2-Randomly partition the 891 observations into a smaller “training” set of 600 and a ”testing” set of 391 observations.  </a:t>
            </a:r>
          </a:p>
          <a:p>
            <a:r>
              <a:rPr lang="en-US" sz="1400" dirty="0"/>
              <a:t>3-Use KNN and the new training set to classify those who survived and died in the new testing set (the one you just created with 391 observations) using  Age and Class.</a:t>
            </a:r>
          </a:p>
          <a:p>
            <a:r>
              <a:rPr lang="en-US" sz="1400" dirty="0"/>
              <a:t>4-Create a confusion matrix and calculate the accuracy, misclassification rate, sensitivity and specificity.   Be prepared to explain these statistics. (It is ok if you have questions here… we will answer them in live session … just do your best.)  </a:t>
            </a:r>
          </a:p>
          <a:p>
            <a:r>
              <a:rPr lang="en-US" sz="1400" dirty="0"/>
              <a:t>5-Pick an age and predict the survival probability of a person that age based on each of the ticket classes.  </a:t>
            </a:r>
          </a:p>
          <a:p>
            <a:r>
              <a:rPr lang="en-US" sz="1400" dirty="0"/>
              <a:t>6-Make a PowerPoint to present in Live Session </a:t>
            </a:r>
          </a:p>
          <a:p>
            <a:r>
              <a:rPr lang="en-US" sz="1400" dirty="0"/>
              <a:t>7-BONUS: Create separate models for males and females and compare the resulting classification statistics after using the models to classify those in the test set.  </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175672" y="1371600"/>
            <a:ext cx="2803098" cy="813877"/>
          </a:xfrm>
          <a:prstGeom prst="rect">
            <a:avLst/>
          </a:prstGeom>
        </p:spPr>
      </p:pic>
    </p:spTree>
    <p:extLst>
      <p:ext uri="{BB962C8B-B14F-4D97-AF65-F5344CB8AC3E}">
        <p14:creationId xmlns:p14="http://schemas.microsoft.com/office/powerpoint/2010/main" val="3487394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Part 2: Activity 1</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857624"/>
            <a:ext cx="9029700" cy="2625725"/>
          </a:xfrm>
        </p:spPr>
        <p:txBody>
          <a:bodyPr>
            <a:normAutofit/>
          </a:bodyPr>
          <a:lstStyle/>
          <a:p>
            <a:pPr marL="0" indent="0">
              <a:buNone/>
            </a:pPr>
            <a:r>
              <a:rPr lang="en-US" sz="2000" dirty="0"/>
              <a:t>a. For the full (multinomial) IRIS data (the </a:t>
            </a:r>
            <a:r>
              <a:rPr lang="en-US" sz="2000" i="1" dirty="0"/>
              <a:t>iris </a:t>
            </a:r>
            <a:r>
              <a:rPr lang="en-US" sz="2000" dirty="0"/>
              <a:t>dataset in R), do a 70-30 train/test cross validation with k =1 - 90 and use sepal length and width as predictors.  Make a plot of k (</a:t>
            </a:r>
            <a:r>
              <a:rPr lang="en-US" sz="2000" dirty="0" err="1"/>
              <a:t>xaxis</a:t>
            </a:r>
            <a:r>
              <a:rPr lang="en-US" sz="2000" dirty="0"/>
              <a:t>) versus accuracy.  Use this plot to tune the hyperparameter k.  What do you feel is the best value of k?  </a:t>
            </a:r>
          </a:p>
          <a:p>
            <a:pPr marL="0" indent="0">
              <a:buNone/>
            </a:pPr>
            <a:endParaRPr lang="en-US" sz="2000" dirty="0"/>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119650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2: Activity:1</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1815882"/>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As we can see from the plot the best value for K is between 4 and 5 with an accuracy of 80%</a:t>
            </a:r>
          </a:p>
          <a:p>
            <a:r>
              <a:rPr lang="en-US" sz="1600" dirty="0"/>
              <a:t> </a:t>
            </a:r>
          </a:p>
        </p:txBody>
      </p:sp>
      <p:pic>
        <p:nvPicPr>
          <p:cNvPr id="7" name="Picture 6">
            <a:extLst>
              <a:ext uri="{FF2B5EF4-FFF2-40B4-BE49-F238E27FC236}">
                <a16:creationId xmlns:a16="http://schemas.microsoft.com/office/drawing/2014/main" id="{C55A236F-24A7-4CF9-11B5-5D1073D732DA}"/>
              </a:ext>
            </a:extLst>
          </p:cNvPr>
          <p:cNvPicPr>
            <a:picLocks noChangeAspect="1"/>
          </p:cNvPicPr>
          <p:nvPr/>
        </p:nvPicPr>
        <p:blipFill>
          <a:blip r:embed="rId2"/>
          <a:stretch>
            <a:fillRect/>
          </a:stretch>
        </p:blipFill>
        <p:spPr>
          <a:xfrm>
            <a:off x="1590675" y="1447800"/>
            <a:ext cx="4514847" cy="5184262"/>
          </a:xfrm>
          <a:prstGeom prst="rect">
            <a:avLst/>
          </a:prstGeom>
          <a:ln>
            <a:solidFill>
              <a:schemeClr val="accent1"/>
            </a:solidFill>
          </a:ln>
        </p:spPr>
      </p:pic>
      <p:pic>
        <p:nvPicPr>
          <p:cNvPr id="10" name="Picture 9">
            <a:extLst>
              <a:ext uri="{FF2B5EF4-FFF2-40B4-BE49-F238E27FC236}">
                <a16:creationId xmlns:a16="http://schemas.microsoft.com/office/drawing/2014/main" id="{52793C0F-9BDC-8FD4-F55F-5D5E695CDA5C}"/>
              </a:ext>
            </a:extLst>
          </p:cNvPr>
          <p:cNvPicPr>
            <a:picLocks noChangeAspect="1"/>
          </p:cNvPicPr>
          <p:nvPr/>
        </p:nvPicPr>
        <p:blipFill>
          <a:blip r:embed="rId3"/>
          <a:stretch>
            <a:fillRect/>
          </a:stretch>
        </p:blipFill>
        <p:spPr>
          <a:xfrm>
            <a:off x="178594" y="1447800"/>
            <a:ext cx="1252538" cy="5184262"/>
          </a:xfrm>
          <a:prstGeom prst="rect">
            <a:avLst/>
          </a:prstGeom>
          <a:ln>
            <a:solidFill>
              <a:schemeClr val="accent1"/>
            </a:solidFill>
          </a:ln>
        </p:spPr>
      </p:pic>
      <p:cxnSp>
        <p:nvCxnSpPr>
          <p:cNvPr id="12" name="Connector: Elbow 11">
            <a:extLst>
              <a:ext uri="{FF2B5EF4-FFF2-40B4-BE49-F238E27FC236}">
                <a16:creationId xmlns:a16="http://schemas.microsoft.com/office/drawing/2014/main" id="{BB34F042-0CEF-7E7B-59B3-FA677DFD3141}"/>
              </a:ext>
            </a:extLst>
          </p:cNvPr>
          <p:cNvCxnSpPr>
            <a:stCxn id="5" idx="1"/>
          </p:cNvCxnSpPr>
          <p:nvPr/>
        </p:nvCxnSpPr>
        <p:spPr>
          <a:xfrm rot="10800000">
            <a:off x="2171700" y="1971679"/>
            <a:ext cx="4371976" cy="38406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nector: Elbow 13">
            <a:extLst>
              <a:ext uri="{FF2B5EF4-FFF2-40B4-BE49-F238E27FC236}">
                <a16:creationId xmlns:a16="http://schemas.microsoft.com/office/drawing/2014/main" id="{2A48AC10-C775-ABD9-2011-B27A6E675FC2}"/>
              </a:ext>
            </a:extLst>
          </p:cNvPr>
          <p:cNvCxnSpPr>
            <a:stCxn id="5" idx="1"/>
          </p:cNvCxnSpPr>
          <p:nvPr/>
        </p:nvCxnSpPr>
        <p:spPr>
          <a:xfrm rot="10800000">
            <a:off x="904880" y="2343151"/>
            <a:ext cx="5638797" cy="12591"/>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6518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2: Activity:1</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4031873"/>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We select the column we are interested for our model</a:t>
            </a:r>
          </a:p>
          <a:p>
            <a:pPr marL="285750" indent="-285750">
              <a:buFont typeface="Arial" panose="020B0604020202020204" pitchFamily="34" charset="0"/>
              <a:buChar char="•"/>
            </a:pPr>
            <a:r>
              <a:rPr lang="en-US" sz="1600" dirty="0"/>
              <a:t>We create the training and testing dataset</a:t>
            </a:r>
          </a:p>
          <a:p>
            <a:pPr marL="285750" indent="-285750">
              <a:buFont typeface="Arial" panose="020B0604020202020204" pitchFamily="34" charset="0"/>
              <a:buChar char="•"/>
            </a:pPr>
            <a:r>
              <a:rPr lang="en-US" sz="1600" dirty="0"/>
              <a:t>We loop from 1 to 90 in order to determine the best possible K in terms of the highest accuracy</a:t>
            </a:r>
          </a:p>
          <a:p>
            <a:pPr marL="285750" indent="-285750">
              <a:buFont typeface="Arial" panose="020B0604020202020204" pitchFamily="34" charset="0"/>
              <a:buChar char="•"/>
            </a:pPr>
            <a:r>
              <a:rPr lang="en-US" sz="1600" dirty="0"/>
              <a:t>We plot the K data frame</a:t>
            </a:r>
          </a:p>
          <a:p>
            <a:r>
              <a:rPr lang="en-US" sz="1600" dirty="0"/>
              <a:t> </a:t>
            </a:r>
          </a:p>
        </p:txBody>
      </p:sp>
      <p:pic>
        <p:nvPicPr>
          <p:cNvPr id="6" name="Picture 5">
            <a:extLst>
              <a:ext uri="{FF2B5EF4-FFF2-40B4-BE49-F238E27FC236}">
                <a16:creationId xmlns:a16="http://schemas.microsoft.com/office/drawing/2014/main" id="{4D1A7020-8DC1-737C-9B7D-87D37BC9912E}"/>
              </a:ext>
            </a:extLst>
          </p:cNvPr>
          <p:cNvPicPr>
            <a:picLocks noChangeAspect="1"/>
          </p:cNvPicPr>
          <p:nvPr/>
        </p:nvPicPr>
        <p:blipFill>
          <a:blip r:embed="rId2"/>
          <a:stretch>
            <a:fillRect/>
          </a:stretch>
        </p:blipFill>
        <p:spPr>
          <a:xfrm>
            <a:off x="266700" y="1447800"/>
            <a:ext cx="5610226" cy="4916202"/>
          </a:xfrm>
          <a:prstGeom prst="rect">
            <a:avLst/>
          </a:prstGeom>
          <a:ln>
            <a:solidFill>
              <a:schemeClr val="accent1"/>
            </a:solidFill>
          </a:ln>
        </p:spPr>
      </p:pic>
      <p:sp>
        <p:nvSpPr>
          <p:cNvPr id="8" name="Rectangle 7">
            <a:extLst>
              <a:ext uri="{FF2B5EF4-FFF2-40B4-BE49-F238E27FC236}">
                <a16:creationId xmlns:a16="http://schemas.microsoft.com/office/drawing/2014/main" id="{6A3C6169-5361-6059-D3B6-8C092669B992}"/>
              </a:ext>
            </a:extLst>
          </p:cNvPr>
          <p:cNvSpPr/>
          <p:nvPr/>
        </p:nvSpPr>
        <p:spPr>
          <a:xfrm>
            <a:off x="266700" y="1905000"/>
            <a:ext cx="5638800" cy="495300"/>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8F0A09-9819-0E60-26B1-495B88FEB3DA}"/>
              </a:ext>
            </a:extLst>
          </p:cNvPr>
          <p:cNvSpPr/>
          <p:nvPr/>
        </p:nvSpPr>
        <p:spPr>
          <a:xfrm>
            <a:off x="238126" y="2686050"/>
            <a:ext cx="5638800" cy="495300"/>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898622-F5E8-19A6-22EA-9D0B5C754020}"/>
              </a:ext>
            </a:extLst>
          </p:cNvPr>
          <p:cNvSpPr/>
          <p:nvPr/>
        </p:nvSpPr>
        <p:spPr>
          <a:xfrm>
            <a:off x="171450" y="4277376"/>
            <a:ext cx="5638800" cy="1513824"/>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298D7-5A48-1D4B-4F46-8FDF4E0B25B3}"/>
              </a:ext>
            </a:extLst>
          </p:cNvPr>
          <p:cNvSpPr/>
          <p:nvPr/>
        </p:nvSpPr>
        <p:spPr>
          <a:xfrm>
            <a:off x="171450" y="5887752"/>
            <a:ext cx="5638800" cy="495300"/>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D9AD0DCA-390B-2ADC-E831-F9B7AC178C47}"/>
              </a:ext>
            </a:extLst>
          </p:cNvPr>
          <p:cNvCxnSpPr>
            <a:endCxn id="8" idx="3"/>
          </p:cNvCxnSpPr>
          <p:nvPr/>
        </p:nvCxnSpPr>
        <p:spPr>
          <a:xfrm rot="10800000" flipV="1">
            <a:off x="5905501" y="1905000"/>
            <a:ext cx="1133475" cy="24765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1739E277-5E9B-9570-9A14-0E025E1589FF}"/>
              </a:ext>
            </a:extLst>
          </p:cNvPr>
          <p:cNvCxnSpPr>
            <a:endCxn id="9" idx="3"/>
          </p:cNvCxnSpPr>
          <p:nvPr/>
        </p:nvCxnSpPr>
        <p:spPr>
          <a:xfrm rot="10800000">
            <a:off x="5876926" y="2933700"/>
            <a:ext cx="1162050" cy="127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B1CDC0D5-C10D-09CC-34AA-3ECE34A2A8CD}"/>
              </a:ext>
            </a:extLst>
          </p:cNvPr>
          <p:cNvCxnSpPr>
            <a:endCxn id="11" idx="3"/>
          </p:cNvCxnSpPr>
          <p:nvPr/>
        </p:nvCxnSpPr>
        <p:spPr>
          <a:xfrm rot="5400000">
            <a:off x="5736595" y="3979557"/>
            <a:ext cx="1128387" cy="98107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1E82E2EC-7E5F-7771-9AC3-AB8D92D5CE2F}"/>
              </a:ext>
            </a:extLst>
          </p:cNvPr>
          <p:cNvCxnSpPr/>
          <p:nvPr/>
        </p:nvCxnSpPr>
        <p:spPr>
          <a:xfrm rot="10800000" flipV="1">
            <a:off x="5567362" y="4925004"/>
            <a:ext cx="1471614" cy="121039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220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Part 2: Activity 2</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normAutofit/>
          </a:bodyPr>
          <a:lstStyle/>
          <a:p>
            <a:pPr marL="0" indent="0">
              <a:buNone/>
            </a:pPr>
            <a:endParaRPr lang="en-US" sz="2000" dirty="0"/>
          </a:p>
          <a:p>
            <a:pPr marL="457200" indent="-457200">
              <a:buAutoNum type="alphaLcPeriod" startAt="2"/>
            </a:pPr>
            <a:r>
              <a:rPr lang="en-US" sz="2000" dirty="0"/>
              <a:t>BONUS: Repeat the above analysis with a leave one out cross-validation.  </a:t>
            </a:r>
          </a:p>
          <a:p>
            <a:pPr marL="457200" indent="-457200">
              <a:buAutoNum type="alphaLcPeriod" startAt="2"/>
            </a:pPr>
            <a:endParaRPr lang="en-US" sz="2000" dirty="0"/>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70740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2: Activity 2:</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1569660"/>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As we can see from the plot the best value for K is 42 with an accuracy of 80%</a:t>
            </a:r>
          </a:p>
          <a:p>
            <a:r>
              <a:rPr lang="en-US" sz="1600" dirty="0"/>
              <a:t> </a:t>
            </a:r>
          </a:p>
        </p:txBody>
      </p:sp>
      <p:pic>
        <p:nvPicPr>
          <p:cNvPr id="6" name="Picture 5">
            <a:extLst>
              <a:ext uri="{FF2B5EF4-FFF2-40B4-BE49-F238E27FC236}">
                <a16:creationId xmlns:a16="http://schemas.microsoft.com/office/drawing/2014/main" id="{A7A26A34-B40E-69AC-5E84-CDE1352BD47D}"/>
              </a:ext>
            </a:extLst>
          </p:cNvPr>
          <p:cNvPicPr>
            <a:picLocks noChangeAspect="1"/>
          </p:cNvPicPr>
          <p:nvPr/>
        </p:nvPicPr>
        <p:blipFill>
          <a:blip r:embed="rId2"/>
          <a:stretch>
            <a:fillRect/>
          </a:stretch>
        </p:blipFill>
        <p:spPr>
          <a:xfrm>
            <a:off x="361950" y="1482188"/>
            <a:ext cx="5734049" cy="3798374"/>
          </a:xfrm>
          <a:prstGeom prst="rect">
            <a:avLst/>
          </a:prstGeom>
          <a:ln>
            <a:solidFill>
              <a:schemeClr val="accent1"/>
            </a:solidFill>
          </a:ln>
        </p:spPr>
      </p:pic>
      <p:pic>
        <p:nvPicPr>
          <p:cNvPr id="9" name="Picture 8">
            <a:extLst>
              <a:ext uri="{FF2B5EF4-FFF2-40B4-BE49-F238E27FC236}">
                <a16:creationId xmlns:a16="http://schemas.microsoft.com/office/drawing/2014/main" id="{B5FBA7E0-7A44-645A-95FE-C05F895316BE}"/>
              </a:ext>
            </a:extLst>
          </p:cNvPr>
          <p:cNvPicPr>
            <a:picLocks noChangeAspect="1"/>
          </p:cNvPicPr>
          <p:nvPr/>
        </p:nvPicPr>
        <p:blipFill>
          <a:blip r:embed="rId3"/>
          <a:stretch>
            <a:fillRect/>
          </a:stretch>
        </p:blipFill>
        <p:spPr>
          <a:xfrm>
            <a:off x="361950" y="5375812"/>
            <a:ext cx="2352675" cy="1372394"/>
          </a:xfrm>
          <a:prstGeom prst="rect">
            <a:avLst/>
          </a:prstGeom>
          <a:ln>
            <a:solidFill>
              <a:schemeClr val="accent1"/>
            </a:solidFill>
          </a:ln>
        </p:spPr>
      </p:pic>
      <p:cxnSp>
        <p:nvCxnSpPr>
          <p:cNvPr id="13" name="Connector: Elbow 12">
            <a:extLst>
              <a:ext uri="{FF2B5EF4-FFF2-40B4-BE49-F238E27FC236}">
                <a16:creationId xmlns:a16="http://schemas.microsoft.com/office/drawing/2014/main" id="{C9DB88A6-7D97-DA2A-22B8-E996C955D736}"/>
              </a:ext>
            </a:extLst>
          </p:cNvPr>
          <p:cNvCxnSpPr>
            <a:stCxn id="5" idx="1"/>
          </p:cNvCxnSpPr>
          <p:nvPr/>
        </p:nvCxnSpPr>
        <p:spPr>
          <a:xfrm rot="10800000">
            <a:off x="3295650" y="1885950"/>
            <a:ext cx="3248026" cy="3466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968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F42A70-BDA2-BF48-21AB-2091D94002E4}"/>
              </a:ext>
            </a:extLst>
          </p:cNvPr>
          <p:cNvPicPr>
            <a:picLocks noChangeAspect="1"/>
          </p:cNvPicPr>
          <p:nvPr/>
        </p:nvPicPr>
        <p:blipFill>
          <a:blip r:embed="rId2"/>
          <a:stretch>
            <a:fillRect/>
          </a:stretch>
        </p:blipFill>
        <p:spPr>
          <a:xfrm>
            <a:off x="330993" y="1506329"/>
            <a:ext cx="5638800" cy="2429373"/>
          </a:xfrm>
          <a:prstGeom prst="rect">
            <a:avLst/>
          </a:prstGeom>
        </p:spPr>
      </p:pic>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2: Activity:2</a:t>
            </a:r>
          </a:p>
        </p:txBody>
      </p:sp>
      <p:cxnSp>
        <p:nvCxnSpPr>
          <p:cNvPr id="4" name="Straight Connector 3">
            <a:extLst>
              <a:ext uri="{FF2B5EF4-FFF2-40B4-BE49-F238E27FC236}">
                <a16:creationId xmlns:a16="http://schemas.microsoft.com/office/drawing/2014/main" id="{D3F0CA3A-B9E0-244E-80E7-26193854161E}"/>
              </a:ext>
            </a:extLst>
          </p:cNvPr>
          <p:cNvCxnSpPr/>
          <p:nvPr/>
        </p:nvCxnSpPr>
        <p:spPr>
          <a:xfrm>
            <a:off x="6372225" y="1447800"/>
            <a:ext cx="0" cy="5181600"/>
          </a:xfrm>
          <a:prstGeom prst="line">
            <a:avLst/>
          </a:prstGeom>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503DD229-3928-0A30-0E13-D7D2B95C62CE}"/>
              </a:ext>
            </a:extLst>
          </p:cNvPr>
          <p:cNvSpPr txBox="1"/>
          <p:nvPr/>
        </p:nvSpPr>
        <p:spPr>
          <a:xfrm>
            <a:off x="6543676" y="1447800"/>
            <a:ext cx="2428874" cy="3046988"/>
          </a:xfrm>
          <a:prstGeom prst="rect">
            <a:avLst/>
          </a:prstGeom>
          <a:solidFill>
            <a:schemeClr val="tx1">
              <a:alpha val="27000"/>
            </a:schemeClr>
          </a:solidFill>
        </p:spPr>
        <p:txBody>
          <a:bodyPr wrap="square" rtlCol="0">
            <a:spAutoFit/>
          </a:bodyPr>
          <a:lstStyle/>
          <a:p>
            <a:pPr marL="285750" indent="-285750">
              <a:buFont typeface="Arial" panose="020B0604020202020204" pitchFamily="34" charset="0"/>
              <a:buChar char="•"/>
            </a:pPr>
            <a:r>
              <a:rPr lang="en-US" sz="1600" dirty="0"/>
              <a:t>We mostly did the same thing however, we use the KNN function for cross validation </a:t>
            </a:r>
          </a:p>
          <a:p>
            <a:pPr marL="285750" indent="-285750">
              <a:buFont typeface="Arial" panose="020B0604020202020204" pitchFamily="34" charset="0"/>
              <a:buChar char="•"/>
            </a:pPr>
            <a:r>
              <a:rPr lang="en-US" sz="1600" dirty="0"/>
              <a:t>We don’t need a testing or training dataset when we are using cross validation</a:t>
            </a:r>
          </a:p>
          <a:p>
            <a:pPr marL="285750" indent="-285750">
              <a:buFont typeface="Arial" panose="020B0604020202020204" pitchFamily="34" charset="0"/>
              <a:buChar char="•"/>
            </a:pPr>
            <a:endParaRPr lang="en-US" sz="1600" dirty="0"/>
          </a:p>
          <a:p>
            <a:r>
              <a:rPr lang="en-US" sz="1600" dirty="0"/>
              <a:t> </a:t>
            </a:r>
          </a:p>
        </p:txBody>
      </p:sp>
      <p:sp>
        <p:nvSpPr>
          <p:cNvPr id="13" name="Rectangle 12">
            <a:extLst>
              <a:ext uri="{FF2B5EF4-FFF2-40B4-BE49-F238E27FC236}">
                <a16:creationId xmlns:a16="http://schemas.microsoft.com/office/drawing/2014/main" id="{83D298D7-5A48-1D4B-4F46-8FDF4E0B25B3}"/>
              </a:ext>
            </a:extLst>
          </p:cNvPr>
          <p:cNvSpPr/>
          <p:nvPr/>
        </p:nvSpPr>
        <p:spPr>
          <a:xfrm>
            <a:off x="330993" y="2187404"/>
            <a:ext cx="5638800" cy="495300"/>
          </a:xfrm>
          <a:prstGeom prst="rect">
            <a:avLst/>
          </a:prstGeom>
          <a:solidFill>
            <a:srgbClr val="0070C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D9AD0DCA-390B-2ADC-E831-F9B7AC178C47}"/>
              </a:ext>
            </a:extLst>
          </p:cNvPr>
          <p:cNvCxnSpPr>
            <a:cxnSpLocks/>
          </p:cNvCxnSpPr>
          <p:nvPr/>
        </p:nvCxnSpPr>
        <p:spPr>
          <a:xfrm rot="10800000" flipV="1">
            <a:off x="3343275" y="1905000"/>
            <a:ext cx="3695702" cy="39532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22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39847-A96E-FC4B-0D64-D2725537B459}"/>
              </a:ext>
            </a:extLst>
          </p:cNvPr>
          <p:cNvSpPr txBox="1">
            <a:spLocks/>
          </p:cNvSpPr>
          <p:nvPr/>
        </p:nvSpPr>
        <p:spPr>
          <a:xfrm>
            <a:off x="0" y="228600"/>
            <a:ext cx="9144000" cy="114300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Takeaway and Questions</a:t>
            </a:r>
          </a:p>
        </p:txBody>
      </p:sp>
      <p:sp>
        <p:nvSpPr>
          <p:cNvPr id="3" name="TextBox 2">
            <a:extLst>
              <a:ext uri="{FF2B5EF4-FFF2-40B4-BE49-F238E27FC236}">
                <a16:creationId xmlns:a16="http://schemas.microsoft.com/office/drawing/2014/main" id="{729CA8B9-169D-6765-7416-8466A59098B5}"/>
              </a:ext>
            </a:extLst>
          </p:cNvPr>
          <p:cNvSpPr txBox="1"/>
          <p:nvPr/>
        </p:nvSpPr>
        <p:spPr>
          <a:xfrm>
            <a:off x="285750" y="1943100"/>
            <a:ext cx="7124700" cy="3693319"/>
          </a:xfrm>
          <a:prstGeom prst="rect">
            <a:avLst/>
          </a:prstGeom>
          <a:noFill/>
        </p:spPr>
        <p:txBody>
          <a:bodyPr wrap="square" rtlCol="0">
            <a:spAutoFit/>
          </a:bodyPr>
          <a:lstStyle/>
          <a:p>
            <a:r>
              <a:rPr lang="en-US" dirty="0"/>
              <a:t>Takeaways:</a:t>
            </a:r>
          </a:p>
          <a:p>
            <a:pPr marL="742950" lvl="1" indent="-285750">
              <a:buFont typeface="Arial" panose="020B0604020202020204" pitchFamily="34" charset="0"/>
              <a:buChar char="•"/>
            </a:pPr>
            <a:r>
              <a:rPr lang="en-US" dirty="0"/>
              <a:t>It was really a great experience using a ML model to predict the end result of an event given a certain number of variables</a:t>
            </a:r>
          </a:p>
          <a:p>
            <a:pPr marL="742950" lvl="1" indent="-285750">
              <a:buFont typeface="Arial" panose="020B0604020202020204" pitchFamily="34" charset="0"/>
              <a:buChar char="•"/>
            </a:pPr>
            <a:r>
              <a:rPr lang="en-US" dirty="0"/>
              <a:t>KNN is very powerful when the number of observations is significant, however, when the amount of data is not representative, I don’t know if the model will predict well</a:t>
            </a:r>
          </a:p>
          <a:p>
            <a:pPr marL="742950" lvl="1" indent="-285750">
              <a:buFont typeface="Arial" panose="020B0604020202020204" pitchFamily="34" charset="0"/>
              <a:buChar char="•"/>
            </a:pPr>
            <a:endParaRPr lang="en-US" dirty="0"/>
          </a:p>
          <a:p>
            <a:r>
              <a:rPr lang="en-US" dirty="0"/>
              <a:t>Questions</a:t>
            </a:r>
          </a:p>
          <a:p>
            <a:endParaRPr lang="en-US" dirty="0"/>
          </a:p>
          <a:p>
            <a:pPr marL="742950" lvl="1" indent="-285750">
              <a:buFont typeface="Arial" panose="020B0604020202020204" pitchFamily="34" charset="0"/>
              <a:buChar char="•"/>
            </a:pPr>
            <a:r>
              <a:rPr lang="en-US" dirty="0"/>
              <a:t>When it comes to Email Spam detection, do they use KNN or Naïve Bayes?</a:t>
            </a:r>
          </a:p>
        </p:txBody>
      </p:sp>
    </p:spTree>
    <p:extLst>
      <p:ext uri="{BB962C8B-B14F-4D97-AF65-F5344CB8AC3E}">
        <p14:creationId xmlns:p14="http://schemas.microsoft.com/office/powerpoint/2010/main" val="876298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(3 – 4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normAutofit/>
          </a:bodyPr>
          <a:lstStyle/>
          <a:p>
            <a:pPr marL="0" indent="0">
              <a:buNone/>
            </a:pPr>
            <a:r>
              <a:rPr lang="en-US" sz="2000" dirty="0"/>
              <a:t>a. For the full (multinomial) IRIS data (the </a:t>
            </a:r>
            <a:r>
              <a:rPr lang="en-US" sz="2000" i="1" dirty="0"/>
              <a:t>iris </a:t>
            </a:r>
            <a:r>
              <a:rPr lang="en-US" sz="2000" dirty="0"/>
              <a:t>dataset in R), do a 70-30 train/test cross validation with k =1 - 90 and use sepal length and width as predictors.  Make a plot of k (</a:t>
            </a:r>
            <a:r>
              <a:rPr lang="en-US" sz="2000" dirty="0" err="1"/>
              <a:t>xaxis</a:t>
            </a:r>
            <a:r>
              <a:rPr lang="en-US" sz="2000" dirty="0"/>
              <a:t>) versus accuracy.  Use this plot to tune the hyperparameter k.  What do you feel is the best value of k?  </a:t>
            </a:r>
          </a:p>
          <a:p>
            <a:pPr marL="0" indent="0">
              <a:buNone/>
            </a:pPr>
            <a:r>
              <a:rPr lang="en-US" dirty="0" err="1"/>
              <a:t>b.</a:t>
            </a:r>
            <a:r>
              <a:rPr lang="en-US" sz="2000" dirty="0" err="1"/>
              <a:t>BONUS</a:t>
            </a:r>
            <a:r>
              <a:rPr lang="en-US" sz="2000" dirty="0"/>
              <a:t>: Repeat the above analysis with a leave one out cross-validation.  </a:t>
            </a:r>
          </a:p>
          <a:p>
            <a:pPr marL="457200" indent="-457200">
              <a:buAutoNum type="alphaLcPeriod" startAt="2"/>
            </a:pPr>
            <a:endParaRPr lang="en-US" sz="2000" dirty="0"/>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80648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a:t>Part 3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oMath>
                </a14:m>
                <a:r>
                  <a:rPr lang="en-US" dirty="0"/>
                  <a:t>)</a:t>
                </a:r>
              </a:p>
            </p:txBody>
          </p:sp>
        </mc:Choice>
        <mc:Fallback xmlns="">
          <p:sp>
            <p:nvSpPr>
              <p:cNvPr id="2" name="Title 1">
                <a:extLst>
                  <a:ext uri="{FF2B5EF4-FFF2-40B4-BE49-F238E27FC236}">
                    <a16:creationId xmlns:a16="http://schemas.microsoft.com/office/drawing/2014/main" id="{79866D22-F16C-A645-BAD3-EE9380F9712C}"/>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A71A8AE-5096-E042-BFFD-BC01E1365037}"/>
              </a:ext>
            </a:extLst>
          </p:cNvPr>
          <p:cNvSpPr txBox="1"/>
          <p:nvPr/>
        </p:nvSpPr>
        <p:spPr>
          <a:xfrm>
            <a:off x="894945" y="2188723"/>
            <a:ext cx="7354110" cy="2862322"/>
          </a:xfrm>
          <a:prstGeom prst="rect">
            <a:avLst/>
          </a:prstGeom>
          <a:noFill/>
        </p:spPr>
        <p:txBody>
          <a:bodyPr wrap="square" rtlCol="0">
            <a:spAutoFit/>
          </a:bodyPr>
          <a:lstStyle/>
          <a:p>
            <a:pPr algn="ctr"/>
            <a:r>
              <a:rPr lang="en-US" sz="6000" dirty="0"/>
              <a:t>Takeaways</a:t>
            </a:r>
          </a:p>
          <a:p>
            <a:pPr algn="ctr"/>
            <a:r>
              <a:rPr lang="en-US" sz="6000" dirty="0"/>
              <a:t>and </a:t>
            </a:r>
          </a:p>
          <a:p>
            <a:pPr algn="ctr"/>
            <a:r>
              <a:rPr lang="en-US" sz="6000" dirty="0"/>
              <a:t>questions!</a:t>
            </a:r>
          </a:p>
        </p:txBody>
      </p:sp>
    </p:spTree>
    <p:extLst>
      <p:ext uri="{BB962C8B-B14F-4D97-AF65-F5344CB8AC3E}">
        <p14:creationId xmlns:p14="http://schemas.microsoft.com/office/powerpoint/2010/main" val="374928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71A8AE-5096-E042-BFFD-BC01E1365037}"/>
              </a:ext>
            </a:extLst>
          </p:cNvPr>
          <p:cNvSpPr txBox="1"/>
          <p:nvPr/>
        </p:nvSpPr>
        <p:spPr>
          <a:xfrm>
            <a:off x="894945" y="2188723"/>
            <a:ext cx="7354110" cy="1015663"/>
          </a:xfrm>
          <a:prstGeom prst="rect">
            <a:avLst/>
          </a:prstGeom>
          <a:noFill/>
        </p:spPr>
        <p:txBody>
          <a:bodyPr wrap="square" rtlCol="0">
            <a:spAutoFit/>
          </a:bodyPr>
          <a:lstStyle/>
          <a:p>
            <a:pPr algn="ctr"/>
            <a:r>
              <a:rPr lang="en-US" sz="6000" dirty="0"/>
              <a:t>ANSWERS</a:t>
            </a:r>
          </a:p>
        </p:txBody>
      </p:sp>
    </p:spTree>
    <p:extLst>
      <p:ext uri="{BB962C8B-B14F-4D97-AF65-F5344CB8AC3E}">
        <p14:creationId xmlns:p14="http://schemas.microsoft.com/office/powerpoint/2010/main" val="4292357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Activities:1-3</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514600"/>
            <a:ext cx="9144000" cy="3337758"/>
          </a:xfrm>
        </p:spPr>
        <p:txBody>
          <a:bodyPr>
            <a:normAutofit/>
          </a:bodyPr>
          <a:lstStyle/>
          <a:p>
            <a:r>
              <a:rPr lang="en-US" sz="1800" dirty="0"/>
              <a:t>1-Download the training set: You can download data sets directly from GitHub! Use this link to download the titanic dataset directly from our GitHub repo. Simply use this link and enter it as a string into </a:t>
            </a:r>
            <a:r>
              <a:rPr lang="en-US" sz="1800" dirty="0" err="1"/>
              <a:t>read.csv</a:t>
            </a:r>
            <a:r>
              <a:rPr lang="en-US" sz="1800" dirty="0"/>
              <a:t>().  If you are having difficulty, simply download it from GitHub and move on. We will cover it in class. </a:t>
            </a:r>
          </a:p>
          <a:p>
            <a:r>
              <a:rPr lang="en-US" sz="1800" dirty="0"/>
              <a:t>2-Randomly partition the 891 observations into a smaller “training” set of 600 and a ”testing” set of 391 observations.  </a:t>
            </a:r>
          </a:p>
          <a:p>
            <a:r>
              <a:rPr lang="en-US" sz="1800" dirty="0"/>
              <a:t>3-Use KNN and the new training set to classify those who survived and died in the new testing set (the one you just created with 391 observations) using  Age and Class.</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175672" y="1466850"/>
            <a:ext cx="2803098" cy="813877"/>
          </a:xfrm>
          <a:prstGeom prst="rect">
            <a:avLst/>
          </a:prstGeom>
        </p:spPr>
      </p:pic>
    </p:spTree>
    <p:extLst>
      <p:ext uri="{BB962C8B-B14F-4D97-AF65-F5344CB8AC3E}">
        <p14:creationId xmlns:p14="http://schemas.microsoft.com/office/powerpoint/2010/main" val="155491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Activities:1-3</a:t>
            </a:r>
          </a:p>
        </p:txBody>
      </p:sp>
      <p:pic>
        <p:nvPicPr>
          <p:cNvPr id="8" name="Picture 7">
            <a:extLst>
              <a:ext uri="{FF2B5EF4-FFF2-40B4-BE49-F238E27FC236}">
                <a16:creationId xmlns:a16="http://schemas.microsoft.com/office/drawing/2014/main" id="{98B7E8FE-A67B-6C6C-AC1F-C3408AD082FA}"/>
              </a:ext>
            </a:extLst>
          </p:cNvPr>
          <p:cNvPicPr>
            <a:picLocks noChangeAspect="1"/>
          </p:cNvPicPr>
          <p:nvPr/>
        </p:nvPicPr>
        <p:blipFill>
          <a:blip r:embed="rId2"/>
          <a:stretch>
            <a:fillRect/>
          </a:stretch>
        </p:blipFill>
        <p:spPr>
          <a:xfrm>
            <a:off x="504825" y="2305300"/>
            <a:ext cx="7934325" cy="4259790"/>
          </a:xfrm>
          <a:prstGeom prst="rect">
            <a:avLst/>
          </a:prstGeom>
          <a:ln>
            <a:solidFill>
              <a:schemeClr val="accent1"/>
            </a:solidFill>
          </a:ln>
        </p:spPr>
      </p:pic>
      <p:sp>
        <p:nvSpPr>
          <p:cNvPr id="9" name="TextBox 8">
            <a:extLst>
              <a:ext uri="{FF2B5EF4-FFF2-40B4-BE49-F238E27FC236}">
                <a16:creationId xmlns:a16="http://schemas.microsoft.com/office/drawing/2014/main" id="{09FB715F-6EB4-5421-3001-B83A20E602E1}"/>
              </a:ext>
            </a:extLst>
          </p:cNvPr>
          <p:cNvSpPr txBox="1"/>
          <p:nvPr/>
        </p:nvSpPr>
        <p:spPr>
          <a:xfrm>
            <a:off x="409575" y="1427357"/>
            <a:ext cx="5819775" cy="707886"/>
          </a:xfrm>
          <a:prstGeom prst="rect">
            <a:avLst/>
          </a:prstGeom>
          <a:noFill/>
        </p:spPr>
        <p:txBody>
          <a:bodyPr wrap="square" rtlCol="0">
            <a:spAutoFit/>
          </a:bodyPr>
          <a:lstStyle/>
          <a:p>
            <a:r>
              <a:rPr lang="en-US" sz="2000" dirty="0"/>
              <a:t>Sinking of the titanic: Survival analysis using the passenger age and passenger ship class</a:t>
            </a:r>
          </a:p>
        </p:txBody>
      </p:sp>
    </p:spTree>
    <p:extLst>
      <p:ext uri="{BB962C8B-B14F-4D97-AF65-F5344CB8AC3E}">
        <p14:creationId xmlns:p14="http://schemas.microsoft.com/office/powerpoint/2010/main" val="1183889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Activities:1-3</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3152774" y="1581150"/>
            <a:ext cx="5991225" cy="5048250"/>
          </a:xfrm>
        </p:spPr>
        <p:txBody>
          <a:bodyPr>
            <a:normAutofit fontScale="92500" lnSpcReduction="20000"/>
          </a:bodyPr>
          <a:lstStyle/>
          <a:p>
            <a:pPr marL="0" indent="0">
              <a:buNone/>
            </a:pPr>
            <a:r>
              <a:rPr lang="en-US" sz="2600" b="1" dirty="0"/>
              <a:t>Analysis</a:t>
            </a:r>
          </a:p>
          <a:p>
            <a:r>
              <a:rPr lang="en-US" sz="2200" dirty="0"/>
              <a:t>We want to analyze the plot before using KNN </a:t>
            </a:r>
          </a:p>
          <a:p>
            <a:r>
              <a:rPr lang="en-US" sz="2200" dirty="0"/>
              <a:t>There are many conclusions we can make right away by taken a quick overview to the image:</a:t>
            </a:r>
          </a:p>
          <a:p>
            <a:pPr lvl="1"/>
            <a:r>
              <a:rPr lang="en-US" sz="1900" dirty="0"/>
              <a:t>1-The passengers in First Class has a higher survival change than other classes </a:t>
            </a:r>
          </a:p>
          <a:p>
            <a:pPr lvl="1"/>
            <a:r>
              <a:rPr lang="en-US" sz="1900" dirty="0"/>
              <a:t>2-As the people got older had a less opportunity to survive </a:t>
            </a:r>
          </a:p>
          <a:p>
            <a:pPr lvl="1"/>
            <a:r>
              <a:rPr lang="en-US" sz="1900" dirty="0"/>
              <a:t>If you were in third class there was almost zero change of survival</a:t>
            </a:r>
          </a:p>
          <a:p>
            <a:r>
              <a:rPr lang="en-US" sz="2100" dirty="0"/>
              <a:t>We will take a look at another aspect that will play an important role in the likelihood of getting alive from the titanic sink , however we wanted to corroborate with this data before delving deeper into the analysis</a:t>
            </a:r>
            <a:endParaRPr lang="en-US" sz="1900" dirty="0"/>
          </a:p>
          <a:p>
            <a:pPr marL="457207" lvl="1" indent="0">
              <a:buNone/>
            </a:pPr>
            <a:endParaRPr lang="en-US" sz="1400" dirty="0"/>
          </a:p>
          <a:p>
            <a:pPr marL="0" indent="0">
              <a:buNone/>
            </a:pPr>
            <a:endParaRPr lang="en-US" sz="2000" dirty="0"/>
          </a:p>
        </p:txBody>
      </p:sp>
      <p:pic>
        <p:nvPicPr>
          <p:cNvPr id="5" name="Picture 4">
            <a:extLst>
              <a:ext uri="{FF2B5EF4-FFF2-40B4-BE49-F238E27FC236}">
                <a16:creationId xmlns:a16="http://schemas.microsoft.com/office/drawing/2014/main" id="{4726B6C4-4F90-6E31-DEB0-8DCBBAE89CD1}"/>
              </a:ext>
            </a:extLst>
          </p:cNvPr>
          <p:cNvPicPr>
            <a:picLocks noChangeAspect="1"/>
          </p:cNvPicPr>
          <p:nvPr/>
        </p:nvPicPr>
        <p:blipFill>
          <a:blip r:embed="rId2"/>
          <a:stretch>
            <a:fillRect/>
          </a:stretch>
        </p:blipFill>
        <p:spPr>
          <a:xfrm>
            <a:off x="179816" y="1531160"/>
            <a:ext cx="2839610" cy="1897840"/>
          </a:xfrm>
          <a:prstGeom prst="rect">
            <a:avLst/>
          </a:prstGeom>
          <a:ln>
            <a:solidFill>
              <a:schemeClr val="accent1"/>
            </a:solidFill>
          </a:ln>
        </p:spPr>
      </p:pic>
    </p:spTree>
    <p:extLst>
      <p:ext uri="{BB962C8B-B14F-4D97-AF65-F5344CB8AC3E}">
        <p14:creationId xmlns:p14="http://schemas.microsoft.com/office/powerpoint/2010/main" val="2683802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Part 1: Activities:1-3</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3390900" y="1581150"/>
            <a:ext cx="5753099" cy="5048250"/>
          </a:xfrm>
        </p:spPr>
        <p:txBody>
          <a:bodyPr>
            <a:normAutofit lnSpcReduction="10000"/>
          </a:bodyPr>
          <a:lstStyle/>
          <a:p>
            <a:pPr marL="0" indent="0">
              <a:buNone/>
            </a:pPr>
            <a:r>
              <a:rPr lang="en-US" sz="2400" b="1" dirty="0"/>
              <a:t>History</a:t>
            </a:r>
          </a:p>
          <a:p>
            <a:r>
              <a:rPr lang="en-US" sz="1400" b="0" i="0" dirty="0">
                <a:effectLst/>
                <a:latin typeface="Open Sans" panose="020B0606030504020204" pitchFamily="34" charset="0"/>
              </a:rPr>
              <a:t>Socioeconomic status on the </a:t>
            </a:r>
            <a:r>
              <a:rPr lang="en-US" sz="1400" b="0" i="1" dirty="0">
                <a:effectLst/>
                <a:latin typeface="Open Sans" panose="020B0606030504020204" pitchFamily="34" charset="0"/>
              </a:rPr>
              <a:t>Titanic</a:t>
            </a:r>
            <a:r>
              <a:rPr lang="en-US" sz="1400" b="0" i="0" dirty="0">
                <a:effectLst/>
                <a:latin typeface="Open Sans" panose="020B0606030504020204" pitchFamily="34" charset="0"/>
              </a:rPr>
              <a:t> created critical boundaries between first-, second-, and third-class passengers</a:t>
            </a:r>
          </a:p>
          <a:p>
            <a:r>
              <a:rPr lang="en-US" sz="1400" b="0" i="0" dirty="0">
                <a:effectLst/>
                <a:latin typeface="Open Sans" panose="020B0606030504020204" pitchFamily="34" charset="0"/>
              </a:rPr>
              <a:t>In terms of the physical space that was occupied by each class of passengers, first- and second- class cabins were much closer to the boat deck (where the lifeboats were located) than third class passengers </a:t>
            </a:r>
          </a:p>
          <a:p>
            <a:r>
              <a:rPr lang="en-US" sz="1400" b="0" i="0" dirty="0">
                <a:effectLst/>
                <a:latin typeface="Open Sans" panose="020B0606030504020204" pitchFamily="34" charset="0"/>
              </a:rPr>
              <a:t>First- and second-class cabins were primarily separated by purely social barriers whereas physical gates separated the third-class quarters from other areas of the ship </a:t>
            </a:r>
            <a:endParaRPr lang="en-US" sz="1400" dirty="0">
              <a:latin typeface="Open Sans" panose="020B0606030504020204" pitchFamily="34" charset="0"/>
            </a:endParaRPr>
          </a:p>
          <a:p>
            <a:r>
              <a:rPr lang="en-US" sz="1400" b="0" i="0" dirty="0">
                <a:effectLst/>
                <a:latin typeface="Open Sans" panose="020B0606030504020204" pitchFamily="34" charset="0"/>
              </a:rPr>
              <a:t>This of course, made accessing lifeboats much easier for first- and second-class passengers, as time is of the essence on a sinking ship</a:t>
            </a:r>
          </a:p>
          <a:p>
            <a:r>
              <a:rPr lang="en-US" sz="1400" b="0" i="0" dirty="0">
                <a:effectLst/>
                <a:latin typeface="Open Sans" panose="020B0606030504020204" pitchFamily="34" charset="0"/>
              </a:rPr>
              <a:t>In situations of life and death, a widespread social norm is that the safety of women and children should be prioritized</a:t>
            </a:r>
          </a:p>
          <a:p>
            <a:r>
              <a:rPr lang="en-US" sz="1400" dirty="0">
                <a:latin typeface="Open Sans" panose="020B0606030504020204" pitchFamily="34" charset="0"/>
              </a:rPr>
              <a:t>As the evidence suggests the first class and second class passengers had more chance of survival. On top of that, women and children were prioritize when they were assigning spots in the lifeboats </a:t>
            </a:r>
          </a:p>
          <a:p>
            <a:r>
              <a:rPr lang="en-US" sz="1400" dirty="0">
                <a:latin typeface="Open Sans" panose="020B0606030504020204" pitchFamily="34" charset="0"/>
              </a:rPr>
              <a:t>All of these facts are aligned with what the data suggests</a:t>
            </a:r>
            <a:endParaRPr lang="en-US" sz="1400" dirty="0"/>
          </a:p>
          <a:p>
            <a:pPr marL="0" indent="0">
              <a:buNone/>
            </a:pPr>
            <a:endParaRPr lang="en-US" sz="2000" dirty="0"/>
          </a:p>
        </p:txBody>
      </p:sp>
      <p:pic>
        <p:nvPicPr>
          <p:cNvPr id="6" name="Picture 5">
            <a:extLst>
              <a:ext uri="{FF2B5EF4-FFF2-40B4-BE49-F238E27FC236}">
                <a16:creationId xmlns:a16="http://schemas.microsoft.com/office/drawing/2014/main" id="{606ED285-71B4-8C5B-6F4D-47CC8B90C7D0}"/>
              </a:ext>
            </a:extLst>
          </p:cNvPr>
          <p:cNvPicPr>
            <a:picLocks noChangeAspect="1"/>
          </p:cNvPicPr>
          <p:nvPr/>
        </p:nvPicPr>
        <p:blipFill>
          <a:blip r:embed="rId2"/>
          <a:stretch>
            <a:fillRect/>
          </a:stretch>
        </p:blipFill>
        <p:spPr>
          <a:xfrm>
            <a:off x="123825" y="1622894"/>
            <a:ext cx="3181350" cy="2025181"/>
          </a:xfrm>
          <a:prstGeom prst="rect">
            <a:avLst/>
          </a:prstGeom>
          <a:ln>
            <a:solidFill>
              <a:schemeClr val="accent1"/>
            </a:solidFill>
          </a:ln>
        </p:spPr>
      </p:pic>
      <p:pic>
        <p:nvPicPr>
          <p:cNvPr id="10" name="Picture 9">
            <a:extLst>
              <a:ext uri="{FF2B5EF4-FFF2-40B4-BE49-F238E27FC236}">
                <a16:creationId xmlns:a16="http://schemas.microsoft.com/office/drawing/2014/main" id="{A99A8F1A-4A54-F460-6648-D69716549F9C}"/>
              </a:ext>
            </a:extLst>
          </p:cNvPr>
          <p:cNvPicPr>
            <a:picLocks noChangeAspect="1"/>
          </p:cNvPicPr>
          <p:nvPr/>
        </p:nvPicPr>
        <p:blipFill>
          <a:blip r:embed="rId3"/>
          <a:stretch>
            <a:fillRect/>
          </a:stretch>
        </p:blipFill>
        <p:spPr>
          <a:xfrm>
            <a:off x="123825" y="4068293"/>
            <a:ext cx="3181350" cy="2333625"/>
          </a:xfrm>
          <a:prstGeom prst="rect">
            <a:avLst/>
          </a:prstGeom>
          <a:ln>
            <a:solidFill>
              <a:schemeClr val="accent1"/>
            </a:solidFill>
          </a:ln>
        </p:spPr>
      </p:pic>
    </p:spTree>
    <p:extLst>
      <p:ext uri="{BB962C8B-B14F-4D97-AF65-F5344CB8AC3E}">
        <p14:creationId xmlns:p14="http://schemas.microsoft.com/office/powerpoint/2010/main" val="211417955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2U</Template>
  <TotalTime>7690</TotalTime>
  <Words>1840</Words>
  <Application>Microsoft Office PowerPoint</Application>
  <PresentationFormat>On-screen Show (4:3)</PresentationFormat>
  <Paragraphs>132</Paragraphs>
  <Slides>26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Cambria Math</vt:lpstr>
      <vt:lpstr>Century Gothic</vt:lpstr>
      <vt:lpstr>Open Sans</vt:lpstr>
      <vt:lpstr>Wingdings 3</vt:lpstr>
      <vt:lpstr>1_Body Slides</vt:lpstr>
      <vt:lpstr>Ion</vt:lpstr>
      <vt:lpstr>For Live Session</vt:lpstr>
      <vt:lpstr>For Live Session: Part 1 (3-5 hours)</vt:lpstr>
      <vt:lpstr>For Live Session: Part 2 (3 – 4 hours)</vt:lpstr>
      <vt:lpstr>Part 3 (≤1 hour)</vt:lpstr>
      <vt:lpstr>PowerPoint Presentation</vt:lpstr>
      <vt:lpstr>Part 1: Activities:1-3</vt:lpstr>
      <vt:lpstr>Part 1: Activities:1-3</vt:lpstr>
      <vt:lpstr>Part 1: Activities:1-3</vt:lpstr>
      <vt:lpstr>Part 1: Activities:1-3</vt:lpstr>
      <vt:lpstr>Part 1: Activities:1-3</vt:lpstr>
      <vt:lpstr>Part 1: Activities:1-3</vt:lpstr>
      <vt:lpstr>Part 1: Activity:4</vt:lpstr>
      <vt:lpstr>Part 1: Activity:4</vt:lpstr>
      <vt:lpstr>Part 1: Activities:5-6</vt:lpstr>
      <vt:lpstr>Part 1: Activities:5-6</vt:lpstr>
      <vt:lpstr>Part 1: Activities:7</vt:lpstr>
      <vt:lpstr>Part 1: Activities:7</vt:lpstr>
      <vt:lpstr>Part 1: Activities:7</vt:lpstr>
      <vt:lpstr>Part 1: ChatGPT</vt:lpstr>
      <vt:lpstr>Part 2: Activity 1</vt:lpstr>
      <vt:lpstr>Part 2: Activity:1</vt:lpstr>
      <vt:lpstr>Part 2: Activity:1</vt:lpstr>
      <vt:lpstr>Part 2: Activity 2</vt:lpstr>
      <vt:lpstr>Part 2: Activity 2:</vt:lpstr>
      <vt:lpstr>Part 2: Activity:2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Carlos Estevez</cp:lastModifiedBy>
  <cp:revision>41</cp:revision>
  <dcterms:created xsi:type="dcterms:W3CDTF">2019-09-23T08:00:29Z</dcterms:created>
  <dcterms:modified xsi:type="dcterms:W3CDTF">2023-02-06T23:53:40Z</dcterms:modified>
</cp:coreProperties>
</file>